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media/image17.jpg" ContentType="image/gif"/>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 id="2147483698" r:id="rId2"/>
  </p:sldMasterIdLst>
  <p:notesMasterIdLst>
    <p:notesMasterId r:id="rId53"/>
  </p:notesMasterIdLst>
  <p:sldIdLst>
    <p:sldId id="258" r:id="rId3"/>
    <p:sldId id="313" r:id="rId4"/>
    <p:sldId id="302" r:id="rId5"/>
    <p:sldId id="294" r:id="rId6"/>
    <p:sldId id="296" r:id="rId7"/>
    <p:sldId id="292" r:id="rId8"/>
    <p:sldId id="293" r:id="rId9"/>
    <p:sldId id="274" r:id="rId10"/>
    <p:sldId id="276" r:id="rId11"/>
    <p:sldId id="277" r:id="rId12"/>
    <p:sldId id="265" r:id="rId13"/>
    <p:sldId id="266" r:id="rId14"/>
    <p:sldId id="267" r:id="rId15"/>
    <p:sldId id="268" r:id="rId16"/>
    <p:sldId id="269" r:id="rId17"/>
    <p:sldId id="270" r:id="rId18"/>
    <p:sldId id="271" r:id="rId19"/>
    <p:sldId id="272" r:id="rId20"/>
    <p:sldId id="304" r:id="rId21"/>
    <p:sldId id="305" r:id="rId22"/>
    <p:sldId id="286" r:id="rId23"/>
    <p:sldId id="287" r:id="rId24"/>
    <p:sldId id="289" r:id="rId25"/>
    <p:sldId id="306" r:id="rId26"/>
    <p:sldId id="314" r:id="rId27"/>
    <p:sldId id="307" r:id="rId28"/>
    <p:sldId id="308" r:id="rId29"/>
    <p:sldId id="309" r:id="rId30"/>
    <p:sldId id="312" r:id="rId31"/>
    <p:sldId id="311" r:id="rId32"/>
    <p:sldId id="278" r:id="rId33"/>
    <p:sldId id="315" r:id="rId34"/>
    <p:sldId id="320" r:id="rId35"/>
    <p:sldId id="283" r:id="rId36"/>
    <p:sldId id="284" r:id="rId37"/>
    <p:sldId id="279" r:id="rId38"/>
    <p:sldId id="280" r:id="rId39"/>
    <p:sldId id="282" r:id="rId40"/>
    <p:sldId id="281" r:id="rId41"/>
    <p:sldId id="273" r:id="rId42"/>
    <p:sldId id="317" r:id="rId43"/>
    <p:sldId id="316" r:id="rId44"/>
    <p:sldId id="257" r:id="rId45"/>
    <p:sldId id="259" r:id="rId46"/>
    <p:sldId id="260" r:id="rId47"/>
    <p:sldId id="261" r:id="rId48"/>
    <p:sldId id="264" r:id="rId49"/>
    <p:sldId id="291" r:id="rId50"/>
    <p:sldId id="288" r:id="rId51"/>
    <p:sldId id="300"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0295A2C-C787-4CE5-BCAB-66D2DC2B043C}">
          <p14:sldIdLst>
            <p14:sldId id="258"/>
            <p14:sldId id="313"/>
            <p14:sldId id="302"/>
          </p14:sldIdLst>
        </p14:section>
        <p14:section name="Online / Digital" id="{24F76E76-EACA-43DB-8352-05A6BEAF33A3}">
          <p14:sldIdLst>
            <p14:sldId id="294"/>
            <p14:sldId id="296"/>
            <p14:sldId id="292"/>
            <p14:sldId id="293"/>
            <p14:sldId id="274"/>
            <p14:sldId id="276"/>
            <p14:sldId id="277"/>
            <p14:sldId id="265"/>
            <p14:sldId id="266"/>
            <p14:sldId id="267"/>
            <p14:sldId id="268"/>
            <p14:sldId id="269"/>
            <p14:sldId id="270"/>
            <p14:sldId id="271"/>
            <p14:sldId id="272"/>
            <p14:sldId id="304"/>
          </p14:sldIdLst>
        </p14:section>
        <p14:section name="Print" id="{AE59262F-D5DB-48D1-8423-69A51059E599}">
          <p14:sldIdLst>
            <p14:sldId id="305"/>
            <p14:sldId id="286"/>
            <p14:sldId id="287"/>
            <p14:sldId id="289"/>
            <p14:sldId id="306"/>
            <p14:sldId id="314"/>
            <p14:sldId id="307"/>
            <p14:sldId id="308"/>
            <p14:sldId id="309"/>
            <p14:sldId id="312"/>
            <p14:sldId id="311"/>
            <p14:sldId id="278"/>
            <p14:sldId id="315"/>
            <p14:sldId id="320"/>
            <p14:sldId id="283"/>
            <p14:sldId id="284"/>
            <p14:sldId id="279"/>
            <p14:sldId id="280"/>
            <p14:sldId id="282"/>
            <p14:sldId id="281"/>
          </p14:sldIdLst>
        </p14:section>
        <p14:section name="Guerilla Massnahmen" id="{7FF2D092-190D-4485-9596-CB67FF4BF4EE}">
          <p14:sldIdLst>
            <p14:sldId id="273"/>
            <p14:sldId id="317"/>
            <p14:sldId id="316"/>
            <p14:sldId id="257"/>
            <p14:sldId id="259"/>
            <p14:sldId id="260"/>
            <p14:sldId id="261"/>
            <p14:sldId id="264"/>
            <p14:sldId id="291"/>
            <p14:sldId id="288"/>
            <p14:sldId id="300"/>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87" autoAdjust="0"/>
    <p:restoredTop sz="94660"/>
  </p:normalViewPr>
  <p:slideViewPr>
    <p:cSldViewPr snapToGrid="0" showGuides="1">
      <p:cViewPr>
        <p:scale>
          <a:sx n="80" d="100"/>
          <a:sy n="80" d="100"/>
        </p:scale>
        <p:origin x="648" y="6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Arbeitsblat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Arbeitsblat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Arbeitsblat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Arbeitsblat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Arbeitsblat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173533980228767E-2"/>
          <c:y val="2.9436006122689273E-2"/>
          <c:w val="0.91789901402416485"/>
          <c:h val="0.79766662865481619"/>
        </c:manualLayout>
      </c:layout>
      <c:barChart>
        <c:barDir val="col"/>
        <c:grouping val="clustered"/>
        <c:varyColors val="0"/>
        <c:ser>
          <c:idx val="0"/>
          <c:order val="0"/>
          <c:tx>
            <c:strRef>
              <c:f>Sheet1!$H$7</c:f>
              <c:strCache>
                <c:ptCount val="1"/>
                <c:pt idx="0">
                  <c:v>Teaser DE</c:v>
                </c:pt>
              </c:strCache>
            </c:strRef>
          </c:tx>
          <c:spPr>
            <a:solidFill>
              <a:schemeClr val="accent1"/>
            </a:solidFill>
            <a:ln>
              <a:noFill/>
            </a:ln>
            <a:effectLst/>
          </c:spPr>
          <c:invertIfNegative val="0"/>
          <c:dPt>
            <c:idx val="0"/>
            <c:invertIfNegative val="0"/>
            <c:bubble3D val="0"/>
            <c:spPr>
              <a:solidFill>
                <a:srgbClr val="480024"/>
              </a:solidFill>
              <a:ln>
                <a:noFill/>
              </a:ln>
              <a:effectLst/>
            </c:spPr>
          </c:dPt>
          <c:dPt>
            <c:idx val="1"/>
            <c:invertIfNegative val="0"/>
            <c:bubble3D val="0"/>
            <c:spPr>
              <a:solidFill>
                <a:srgbClr val="C00000"/>
              </a:solidFill>
              <a:ln>
                <a:noFill/>
              </a:ln>
              <a:effectLst/>
            </c:spPr>
          </c:dPt>
          <c:dPt>
            <c:idx val="2"/>
            <c:invertIfNegative val="0"/>
            <c:bubble3D val="0"/>
            <c:spPr>
              <a:solidFill>
                <a:srgbClr val="FFC000"/>
              </a:solidFill>
              <a:ln>
                <a:noFill/>
              </a:ln>
              <a:effectLst/>
            </c:spPr>
          </c:dPt>
          <c:dPt>
            <c:idx val="3"/>
            <c:invertIfNegative val="0"/>
            <c:bubble3D val="0"/>
            <c:spPr>
              <a:solidFill>
                <a:srgbClr val="00B0F0"/>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Sheet1!$G$12:$G$15</c:f>
              <c:strCache>
                <c:ptCount val="4"/>
                <c:pt idx="0">
                  <c:v>Clicks on post</c:v>
                </c:pt>
                <c:pt idx="1">
                  <c:v>Likes</c:v>
                </c:pt>
                <c:pt idx="2">
                  <c:v>Comments</c:v>
                </c:pt>
                <c:pt idx="3">
                  <c:v>Shares</c:v>
                </c:pt>
              </c:strCache>
            </c:strRef>
          </c:cat>
          <c:val>
            <c:numRef>
              <c:f>Sheet1!$H$12:$H$15</c:f>
              <c:numCache>
                <c:formatCode>General</c:formatCode>
                <c:ptCount val="4"/>
                <c:pt idx="0">
                  <c:v>546</c:v>
                </c:pt>
                <c:pt idx="1">
                  <c:v>101</c:v>
                </c:pt>
                <c:pt idx="2">
                  <c:v>36</c:v>
                </c:pt>
                <c:pt idx="3">
                  <c:v>5</c:v>
                </c:pt>
              </c:numCache>
            </c:numRef>
          </c:val>
        </c:ser>
        <c:dLbls>
          <c:showLegendKey val="0"/>
          <c:showVal val="0"/>
          <c:showCatName val="0"/>
          <c:showSerName val="0"/>
          <c:showPercent val="0"/>
          <c:showBubbleSize val="0"/>
        </c:dLbls>
        <c:gapWidth val="219"/>
        <c:overlap val="-27"/>
        <c:axId val="518733480"/>
        <c:axId val="518736224"/>
      </c:barChart>
      <c:catAx>
        <c:axId val="51873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18736224"/>
        <c:crosses val="autoZero"/>
        <c:auto val="1"/>
        <c:lblAlgn val="ctr"/>
        <c:lblOffset val="100"/>
        <c:noMultiLvlLbl val="0"/>
      </c:catAx>
      <c:valAx>
        <c:axId val="518736224"/>
        <c:scaling>
          <c:orientation val="minMax"/>
        </c:scaling>
        <c:delete val="1"/>
        <c:axPos val="l"/>
        <c:numFmt formatCode="General" sourceLinked="1"/>
        <c:majorTickMark val="none"/>
        <c:minorTickMark val="none"/>
        <c:tickLblPos val="nextTo"/>
        <c:crossAx val="518733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Sheet1!$J$7</c:f>
              <c:strCache>
                <c:ptCount val="1"/>
                <c:pt idx="0">
                  <c:v>Launch DE</c:v>
                </c:pt>
              </c:strCache>
            </c:strRef>
          </c:tx>
          <c:spPr>
            <a:solidFill>
              <a:schemeClr val="accent1"/>
            </a:solidFill>
            <a:ln>
              <a:noFill/>
            </a:ln>
            <a:effectLst/>
          </c:spPr>
          <c:invertIfNegative val="0"/>
          <c:dPt>
            <c:idx val="0"/>
            <c:invertIfNegative val="0"/>
            <c:bubble3D val="0"/>
            <c:spPr>
              <a:solidFill>
                <a:srgbClr val="480024"/>
              </a:solidFill>
              <a:ln>
                <a:noFill/>
              </a:ln>
              <a:effectLst/>
            </c:spPr>
          </c:dPt>
          <c:dPt>
            <c:idx val="1"/>
            <c:invertIfNegative val="0"/>
            <c:bubble3D val="0"/>
            <c:spPr>
              <a:solidFill>
                <a:srgbClr val="C00000"/>
              </a:solidFill>
              <a:ln>
                <a:noFill/>
              </a:ln>
              <a:effectLst/>
            </c:spPr>
          </c:dPt>
          <c:dPt>
            <c:idx val="2"/>
            <c:invertIfNegative val="0"/>
            <c:bubble3D val="0"/>
            <c:spPr>
              <a:solidFill>
                <a:srgbClr val="FFC000"/>
              </a:solidFill>
              <a:ln>
                <a:noFill/>
              </a:ln>
              <a:effectLst/>
            </c:spPr>
          </c:dPt>
          <c:dPt>
            <c:idx val="3"/>
            <c:invertIfNegative val="0"/>
            <c:bubble3D val="0"/>
            <c:spPr>
              <a:solidFill>
                <a:srgbClr val="002060"/>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Sheet1!$G$13:$G$16</c:f>
              <c:strCache>
                <c:ptCount val="4"/>
                <c:pt idx="0">
                  <c:v>Likes</c:v>
                </c:pt>
                <c:pt idx="1">
                  <c:v>Comments</c:v>
                </c:pt>
                <c:pt idx="2">
                  <c:v>Shares</c:v>
                </c:pt>
                <c:pt idx="3">
                  <c:v>Clicks on Link</c:v>
                </c:pt>
              </c:strCache>
            </c:strRef>
          </c:cat>
          <c:val>
            <c:numRef>
              <c:f>Sheet1!$J$13:$J$16</c:f>
              <c:numCache>
                <c:formatCode>General</c:formatCode>
                <c:ptCount val="4"/>
                <c:pt idx="0">
                  <c:v>57</c:v>
                </c:pt>
                <c:pt idx="1">
                  <c:v>19</c:v>
                </c:pt>
                <c:pt idx="2">
                  <c:v>9</c:v>
                </c:pt>
                <c:pt idx="3">
                  <c:v>421</c:v>
                </c:pt>
              </c:numCache>
            </c:numRef>
          </c:val>
        </c:ser>
        <c:dLbls>
          <c:showLegendKey val="0"/>
          <c:showVal val="0"/>
          <c:showCatName val="0"/>
          <c:showSerName val="0"/>
          <c:showPercent val="0"/>
          <c:showBubbleSize val="0"/>
        </c:dLbls>
        <c:gapWidth val="219"/>
        <c:overlap val="-27"/>
        <c:axId val="518737792"/>
        <c:axId val="518737008"/>
      </c:barChart>
      <c:catAx>
        <c:axId val="51873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18737008"/>
        <c:crosses val="autoZero"/>
        <c:auto val="1"/>
        <c:lblAlgn val="ctr"/>
        <c:lblOffset val="100"/>
        <c:noMultiLvlLbl val="0"/>
      </c:catAx>
      <c:valAx>
        <c:axId val="518737008"/>
        <c:scaling>
          <c:orientation val="minMax"/>
        </c:scaling>
        <c:delete val="1"/>
        <c:axPos val="l"/>
        <c:numFmt formatCode="General" sourceLinked="1"/>
        <c:majorTickMark val="none"/>
        <c:minorTickMark val="none"/>
        <c:tickLblPos val="nextTo"/>
        <c:crossAx val="518737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Sheet1!$K$7</c:f>
              <c:strCache>
                <c:ptCount val="1"/>
                <c:pt idx="0">
                  <c:v>Launch FR</c:v>
                </c:pt>
              </c:strCache>
            </c:strRef>
          </c:tx>
          <c:spPr>
            <a:solidFill>
              <a:schemeClr val="accent1"/>
            </a:solidFill>
            <a:ln>
              <a:noFill/>
            </a:ln>
            <a:effectLst/>
          </c:spPr>
          <c:invertIfNegative val="0"/>
          <c:dPt>
            <c:idx val="0"/>
            <c:invertIfNegative val="0"/>
            <c:bubble3D val="0"/>
            <c:spPr>
              <a:solidFill>
                <a:srgbClr val="480024"/>
              </a:solidFill>
              <a:ln>
                <a:noFill/>
              </a:ln>
              <a:effectLst/>
            </c:spPr>
          </c:dPt>
          <c:dPt>
            <c:idx val="1"/>
            <c:invertIfNegative val="0"/>
            <c:bubble3D val="0"/>
            <c:spPr>
              <a:solidFill>
                <a:srgbClr val="C00000"/>
              </a:solidFill>
              <a:ln>
                <a:noFill/>
              </a:ln>
              <a:effectLst/>
            </c:spPr>
          </c:dPt>
          <c:dPt>
            <c:idx val="2"/>
            <c:invertIfNegative val="0"/>
            <c:bubble3D val="0"/>
            <c:spPr>
              <a:solidFill>
                <a:srgbClr val="FFC000"/>
              </a:solidFill>
              <a:ln>
                <a:noFill/>
              </a:ln>
              <a:effectLst/>
            </c:spPr>
          </c:dPt>
          <c:dPt>
            <c:idx val="3"/>
            <c:invertIfNegative val="0"/>
            <c:bubble3D val="0"/>
            <c:spPr>
              <a:solidFill>
                <a:srgbClr val="002060"/>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Sheet1!$G$13:$G$16</c:f>
              <c:strCache>
                <c:ptCount val="4"/>
                <c:pt idx="0">
                  <c:v>Likes</c:v>
                </c:pt>
                <c:pt idx="1">
                  <c:v>Comments</c:v>
                </c:pt>
                <c:pt idx="2">
                  <c:v>Shares</c:v>
                </c:pt>
                <c:pt idx="3">
                  <c:v>Clicks on Link</c:v>
                </c:pt>
              </c:strCache>
            </c:strRef>
          </c:cat>
          <c:val>
            <c:numRef>
              <c:f>Sheet1!$K$13:$K$16</c:f>
              <c:numCache>
                <c:formatCode>General</c:formatCode>
                <c:ptCount val="4"/>
                <c:pt idx="0">
                  <c:v>24</c:v>
                </c:pt>
                <c:pt idx="1">
                  <c:v>12</c:v>
                </c:pt>
                <c:pt idx="2">
                  <c:v>8</c:v>
                </c:pt>
                <c:pt idx="3">
                  <c:v>253</c:v>
                </c:pt>
              </c:numCache>
            </c:numRef>
          </c:val>
        </c:ser>
        <c:dLbls>
          <c:showLegendKey val="0"/>
          <c:showVal val="0"/>
          <c:showCatName val="0"/>
          <c:showSerName val="0"/>
          <c:showPercent val="0"/>
          <c:showBubbleSize val="0"/>
        </c:dLbls>
        <c:gapWidth val="219"/>
        <c:overlap val="-27"/>
        <c:axId val="518737400"/>
        <c:axId val="518732304"/>
      </c:barChart>
      <c:catAx>
        <c:axId val="51873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18732304"/>
        <c:crosses val="autoZero"/>
        <c:auto val="1"/>
        <c:lblAlgn val="ctr"/>
        <c:lblOffset val="100"/>
        <c:noMultiLvlLbl val="0"/>
      </c:catAx>
      <c:valAx>
        <c:axId val="518732304"/>
        <c:scaling>
          <c:orientation val="minMax"/>
        </c:scaling>
        <c:delete val="1"/>
        <c:axPos val="l"/>
        <c:numFmt formatCode="General" sourceLinked="1"/>
        <c:majorTickMark val="none"/>
        <c:minorTickMark val="none"/>
        <c:tickLblPos val="nextTo"/>
        <c:crossAx val="518737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Sheet1!$L$7</c:f>
              <c:strCache>
                <c:ptCount val="1"/>
                <c:pt idx="0">
                  <c:v>Launch IT</c:v>
                </c:pt>
              </c:strCache>
            </c:strRef>
          </c:tx>
          <c:spPr>
            <a:solidFill>
              <a:schemeClr val="accent1"/>
            </a:solidFill>
            <a:ln>
              <a:noFill/>
            </a:ln>
            <a:effectLst/>
          </c:spPr>
          <c:invertIfNegative val="0"/>
          <c:dPt>
            <c:idx val="0"/>
            <c:invertIfNegative val="0"/>
            <c:bubble3D val="0"/>
            <c:spPr>
              <a:solidFill>
                <a:srgbClr val="480024"/>
              </a:solidFill>
              <a:ln>
                <a:noFill/>
              </a:ln>
              <a:effectLst/>
            </c:spPr>
          </c:dPt>
          <c:dPt>
            <c:idx val="1"/>
            <c:invertIfNegative val="0"/>
            <c:bubble3D val="0"/>
            <c:spPr>
              <a:solidFill>
                <a:srgbClr val="C00000"/>
              </a:solidFill>
              <a:ln>
                <a:noFill/>
              </a:ln>
              <a:effectLst/>
            </c:spPr>
          </c:dPt>
          <c:dPt>
            <c:idx val="2"/>
            <c:invertIfNegative val="0"/>
            <c:bubble3D val="0"/>
            <c:spPr>
              <a:solidFill>
                <a:srgbClr val="FFC000"/>
              </a:solidFill>
              <a:ln>
                <a:noFill/>
              </a:ln>
              <a:effectLst/>
            </c:spPr>
          </c:dPt>
          <c:dPt>
            <c:idx val="3"/>
            <c:invertIfNegative val="0"/>
            <c:bubble3D val="0"/>
            <c:spPr>
              <a:solidFill>
                <a:srgbClr val="002060"/>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Sheet1!$G$13:$G$16</c:f>
              <c:strCache>
                <c:ptCount val="4"/>
                <c:pt idx="0">
                  <c:v>Likes</c:v>
                </c:pt>
                <c:pt idx="1">
                  <c:v>Comments</c:v>
                </c:pt>
                <c:pt idx="2">
                  <c:v>Shares</c:v>
                </c:pt>
                <c:pt idx="3">
                  <c:v>Clicks on Link</c:v>
                </c:pt>
              </c:strCache>
            </c:strRef>
          </c:cat>
          <c:val>
            <c:numRef>
              <c:f>Sheet1!$L$13:$L$16</c:f>
              <c:numCache>
                <c:formatCode>General</c:formatCode>
                <c:ptCount val="4"/>
                <c:pt idx="0">
                  <c:v>21</c:v>
                </c:pt>
                <c:pt idx="1">
                  <c:v>3</c:v>
                </c:pt>
                <c:pt idx="2">
                  <c:v>6</c:v>
                </c:pt>
                <c:pt idx="3">
                  <c:v>251</c:v>
                </c:pt>
              </c:numCache>
            </c:numRef>
          </c:val>
        </c:ser>
        <c:dLbls>
          <c:showLegendKey val="0"/>
          <c:showVal val="0"/>
          <c:showCatName val="0"/>
          <c:showSerName val="0"/>
          <c:showPercent val="0"/>
          <c:showBubbleSize val="0"/>
        </c:dLbls>
        <c:gapWidth val="219"/>
        <c:overlap val="-27"/>
        <c:axId val="518738576"/>
        <c:axId val="518738968"/>
      </c:barChart>
      <c:catAx>
        <c:axId val="51873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18738968"/>
        <c:crosses val="autoZero"/>
        <c:auto val="1"/>
        <c:lblAlgn val="ctr"/>
        <c:lblOffset val="100"/>
        <c:noMultiLvlLbl val="0"/>
      </c:catAx>
      <c:valAx>
        <c:axId val="518738968"/>
        <c:scaling>
          <c:orientation val="minMax"/>
        </c:scaling>
        <c:delete val="1"/>
        <c:axPos val="l"/>
        <c:numFmt formatCode="General" sourceLinked="1"/>
        <c:majorTickMark val="none"/>
        <c:minorTickMark val="none"/>
        <c:tickLblPos val="nextTo"/>
        <c:crossAx val="5187385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Sheet1!$N$7</c:f>
              <c:strCache>
                <c:ptCount val="1"/>
                <c:pt idx="0">
                  <c:v>Competition DE</c:v>
                </c:pt>
              </c:strCache>
            </c:strRef>
          </c:tx>
          <c:spPr>
            <a:solidFill>
              <a:schemeClr val="accent1"/>
            </a:solidFill>
            <a:ln>
              <a:noFill/>
            </a:ln>
            <a:effectLst/>
          </c:spPr>
          <c:invertIfNegative val="0"/>
          <c:dPt>
            <c:idx val="0"/>
            <c:invertIfNegative val="0"/>
            <c:bubble3D val="0"/>
            <c:spPr>
              <a:solidFill>
                <a:srgbClr val="480024"/>
              </a:solidFill>
              <a:ln>
                <a:noFill/>
              </a:ln>
              <a:effectLst/>
            </c:spPr>
          </c:dPt>
          <c:dPt>
            <c:idx val="1"/>
            <c:invertIfNegative val="0"/>
            <c:bubble3D val="0"/>
            <c:spPr>
              <a:solidFill>
                <a:srgbClr val="C00000"/>
              </a:solidFill>
              <a:ln>
                <a:noFill/>
              </a:ln>
              <a:effectLst/>
            </c:spPr>
          </c:dPt>
          <c:dPt>
            <c:idx val="2"/>
            <c:invertIfNegative val="0"/>
            <c:bubble3D val="0"/>
            <c:spPr>
              <a:solidFill>
                <a:srgbClr val="FFC000"/>
              </a:solidFill>
              <a:ln>
                <a:noFill/>
              </a:ln>
              <a:effectLst/>
            </c:spPr>
          </c:dPt>
          <c:dPt>
            <c:idx val="3"/>
            <c:invertIfNegative val="0"/>
            <c:bubble3D val="0"/>
            <c:spPr>
              <a:solidFill>
                <a:srgbClr val="002060"/>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Sheet1!$G$13:$G$16</c:f>
              <c:strCache>
                <c:ptCount val="4"/>
                <c:pt idx="0">
                  <c:v>Likes</c:v>
                </c:pt>
                <c:pt idx="1">
                  <c:v>Comments</c:v>
                </c:pt>
                <c:pt idx="2">
                  <c:v>Shares</c:v>
                </c:pt>
                <c:pt idx="3">
                  <c:v>Clicks on Link</c:v>
                </c:pt>
              </c:strCache>
            </c:strRef>
          </c:cat>
          <c:val>
            <c:numRef>
              <c:f>Sheet1!$N$13:$N$16</c:f>
              <c:numCache>
                <c:formatCode>General</c:formatCode>
                <c:ptCount val="4"/>
                <c:pt idx="0">
                  <c:v>114</c:v>
                </c:pt>
                <c:pt idx="1">
                  <c:v>42</c:v>
                </c:pt>
                <c:pt idx="2">
                  <c:v>14</c:v>
                </c:pt>
                <c:pt idx="3">
                  <c:v>141</c:v>
                </c:pt>
              </c:numCache>
            </c:numRef>
          </c:val>
        </c:ser>
        <c:dLbls>
          <c:dLblPos val="outEnd"/>
          <c:showLegendKey val="0"/>
          <c:showVal val="1"/>
          <c:showCatName val="0"/>
          <c:showSerName val="0"/>
          <c:showPercent val="0"/>
          <c:showBubbleSize val="0"/>
        </c:dLbls>
        <c:gapWidth val="219"/>
        <c:overlap val="-27"/>
        <c:axId val="518733872"/>
        <c:axId val="518733088"/>
      </c:barChart>
      <c:catAx>
        <c:axId val="51873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18733088"/>
        <c:crosses val="autoZero"/>
        <c:auto val="1"/>
        <c:lblAlgn val="ctr"/>
        <c:lblOffset val="100"/>
        <c:noMultiLvlLbl val="0"/>
      </c:catAx>
      <c:valAx>
        <c:axId val="518733088"/>
        <c:scaling>
          <c:orientation val="minMax"/>
        </c:scaling>
        <c:delete val="1"/>
        <c:axPos val="l"/>
        <c:numFmt formatCode="General" sourceLinked="1"/>
        <c:majorTickMark val="none"/>
        <c:minorTickMark val="none"/>
        <c:tickLblPos val="nextTo"/>
        <c:crossAx val="5187338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dLbls>
          <c:showLegendKey val="0"/>
          <c:showVal val="0"/>
          <c:showCatName val="0"/>
          <c:showSerName val="0"/>
          <c:showPercent val="0"/>
          <c:showBubbleSize val="0"/>
        </c:dLbls>
        <c:gapWidth val="219"/>
        <c:overlap val="-27"/>
        <c:axId val="518713880"/>
        <c:axId val="518707608"/>
      </c:barChart>
      <c:catAx>
        <c:axId val="51871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518707608"/>
        <c:crosses val="autoZero"/>
        <c:auto val="1"/>
        <c:lblAlgn val="ctr"/>
        <c:lblOffset val="100"/>
        <c:noMultiLvlLbl val="0"/>
      </c:catAx>
      <c:valAx>
        <c:axId val="518707608"/>
        <c:scaling>
          <c:orientation val="minMax"/>
        </c:scaling>
        <c:delete val="1"/>
        <c:axPos val="l"/>
        <c:numFmt formatCode="General" sourceLinked="1"/>
        <c:majorTickMark val="none"/>
        <c:minorTickMark val="none"/>
        <c:tickLblPos val="nextTo"/>
        <c:crossAx val="5187138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F6F50E-5284-4FC0-A6FC-8264A43D0F39}" type="datetimeFigureOut">
              <a:rPr lang="en-US" smtClean="0"/>
              <a:t>2/7/2017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A27122-CFA5-43F9-96D6-7795D08326CB}" type="slidenum">
              <a:rPr lang="en-US" smtClean="0"/>
              <a:t>‹Nr.›</a:t>
            </a:fld>
            <a:endParaRPr lang="en-US"/>
          </a:p>
        </p:txBody>
      </p:sp>
    </p:spTree>
    <p:extLst>
      <p:ext uri="{BB962C8B-B14F-4D97-AF65-F5344CB8AC3E}">
        <p14:creationId xmlns:p14="http://schemas.microsoft.com/office/powerpoint/2010/main" val="2889051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de-CH" dirty="0" smtClean="0"/>
              <a:t>900 </a:t>
            </a:r>
            <a:r>
              <a:rPr lang="de-CH" dirty="0" err="1" smtClean="0"/>
              <a:t>Lanidng</a:t>
            </a:r>
            <a:r>
              <a:rPr lang="de-CH" dirty="0" smtClean="0"/>
              <a:t> Page visits </a:t>
            </a:r>
            <a:r>
              <a:rPr lang="de-CH" dirty="0" smtClean="0">
                <a:sym typeface="Wingdings" panose="05000000000000000000" pitchFamily="2" charset="2"/>
              </a:rPr>
              <a:t> 10.4%</a:t>
            </a:r>
            <a:r>
              <a:rPr lang="de-CH" baseline="0" dirty="0" smtClean="0">
                <a:sym typeface="Wingdings" panose="05000000000000000000" pitchFamily="2" charset="2"/>
              </a:rPr>
              <a:t> </a:t>
            </a:r>
            <a:r>
              <a:rPr lang="de-CH" baseline="0" dirty="0" err="1" smtClean="0">
                <a:sym typeface="Wingdings" panose="05000000000000000000" pitchFamily="2" charset="2"/>
              </a:rPr>
              <a:t>of</a:t>
            </a:r>
            <a:r>
              <a:rPr lang="de-CH" baseline="0" dirty="0" smtClean="0">
                <a:sym typeface="Wingdings" panose="05000000000000000000" pitchFamily="2" charset="2"/>
              </a:rPr>
              <a:t> visits </a:t>
            </a:r>
            <a:r>
              <a:rPr lang="de-CH" baseline="0" dirty="0" err="1" smtClean="0">
                <a:sym typeface="Wingdings" panose="05000000000000000000" pitchFamily="2" charset="2"/>
              </a:rPr>
              <a:t>click</a:t>
            </a:r>
            <a:r>
              <a:rPr lang="de-CH" baseline="0" dirty="0" smtClean="0">
                <a:sym typeface="Wingdings" panose="05000000000000000000" pitchFamily="2" charset="2"/>
              </a:rPr>
              <a:t> on a Call </a:t>
            </a:r>
            <a:r>
              <a:rPr lang="de-CH" baseline="0" dirty="0" err="1" smtClean="0">
                <a:sym typeface="Wingdings" panose="05000000000000000000" pitchFamily="2" charset="2"/>
              </a:rPr>
              <a:t>to</a:t>
            </a:r>
            <a:r>
              <a:rPr lang="de-CH" baseline="0" dirty="0" smtClean="0">
                <a:sym typeface="Wingdings" panose="05000000000000000000" pitchFamily="2" charset="2"/>
              </a:rPr>
              <a:t> Action</a:t>
            </a:r>
          </a:p>
          <a:p>
            <a:pPr marL="0" indent="0">
              <a:buFont typeface="Arial" panose="020B0604020202020204" pitchFamily="34" charset="0"/>
              <a:buNone/>
            </a:pPr>
            <a:r>
              <a:rPr lang="de-CH" baseline="0" dirty="0" smtClean="0">
                <a:sym typeface="Wingdings" panose="05000000000000000000" pitchFamily="2" charset="2"/>
              </a:rPr>
              <a:t>** 2.3% </a:t>
            </a:r>
            <a:r>
              <a:rPr lang="de-CH" baseline="0" dirty="0" err="1" smtClean="0">
                <a:sym typeface="Wingdings" panose="05000000000000000000" pitchFamily="2" charset="2"/>
              </a:rPr>
              <a:t>of</a:t>
            </a:r>
            <a:r>
              <a:rPr lang="de-CH" baseline="0" dirty="0" smtClean="0">
                <a:sym typeface="Wingdings" panose="05000000000000000000" pitchFamily="2" charset="2"/>
              </a:rPr>
              <a:t> visits </a:t>
            </a:r>
            <a:r>
              <a:rPr lang="de-CH" baseline="0" dirty="0" err="1" smtClean="0">
                <a:sym typeface="Wingdings" panose="05000000000000000000" pitchFamily="2" charset="2"/>
              </a:rPr>
              <a:t>download</a:t>
            </a:r>
            <a:r>
              <a:rPr lang="de-CH" baseline="0" dirty="0" smtClean="0">
                <a:sym typeface="Wingdings" panose="05000000000000000000" pitchFamily="2" charset="2"/>
              </a:rPr>
              <a:t> a </a:t>
            </a:r>
            <a:r>
              <a:rPr lang="de-CH" baseline="0" dirty="0" err="1" smtClean="0">
                <a:sym typeface="Wingdings" panose="05000000000000000000" pitchFamily="2" charset="2"/>
              </a:rPr>
              <a:t>cancellation</a:t>
            </a:r>
            <a:r>
              <a:rPr lang="de-CH" baseline="0" dirty="0" smtClean="0">
                <a:sym typeface="Wingdings" panose="05000000000000000000" pitchFamily="2" charset="2"/>
              </a:rPr>
              <a:t> </a:t>
            </a:r>
            <a:r>
              <a:rPr lang="de-CH" baseline="0" dirty="0" err="1" smtClean="0">
                <a:sym typeface="Wingdings" panose="05000000000000000000" pitchFamily="2" charset="2"/>
              </a:rPr>
              <a:t>document</a:t>
            </a:r>
            <a:endParaRPr lang="de-CH" dirty="0"/>
          </a:p>
        </p:txBody>
      </p:sp>
      <p:sp>
        <p:nvSpPr>
          <p:cNvPr id="4" name="Slide Number Placeholder 3"/>
          <p:cNvSpPr>
            <a:spLocks noGrp="1"/>
          </p:cNvSpPr>
          <p:nvPr>
            <p:ph type="sldNum" sz="quarter" idx="10"/>
          </p:nvPr>
        </p:nvSpPr>
        <p:spPr/>
        <p:txBody>
          <a:bodyPr/>
          <a:lstStyle/>
          <a:p>
            <a:fld id="{F6A27122-CFA5-43F9-96D6-7795D08326CB}"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48510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5327" y="2698382"/>
            <a:ext cx="8670073" cy="1461235"/>
          </a:xfrm>
        </p:spPr>
        <p:txBody>
          <a:bodyPr anchor="t" anchorCtr="0">
            <a:normAutofit/>
          </a:bodyPr>
          <a:lstStyle>
            <a:lvl1pPr algn="l">
              <a:defRPr sz="3200"/>
            </a:lvl1pPr>
          </a:lstStyle>
          <a:p>
            <a:r>
              <a:rPr lang="en-US" smtClean="0"/>
              <a:t>Click to edit Master title style</a:t>
            </a:r>
            <a:endParaRPr lang="en-US" dirty="0"/>
          </a:p>
        </p:txBody>
      </p:sp>
      <p:sp>
        <p:nvSpPr>
          <p:cNvPr id="3" name="Subtitle 2"/>
          <p:cNvSpPr>
            <a:spLocks noGrp="1"/>
          </p:cNvSpPr>
          <p:nvPr>
            <p:ph type="subTitle" idx="1"/>
          </p:nvPr>
        </p:nvSpPr>
        <p:spPr>
          <a:xfrm>
            <a:off x="222250" y="1204913"/>
            <a:ext cx="8693150" cy="1237204"/>
          </a:xfrm>
        </p:spPr>
        <p:txBody>
          <a:bodyPr>
            <a:normAutofit/>
          </a:bodyPr>
          <a:lstStyle>
            <a:lvl1pPr marL="0" indent="0" algn="l">
              <a:spcAft>
                <a:spcPts val="0"/>
              </a:spcAft>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D8F6FD-800A-4758-9DFC-1C25E0618F0D}" type="slidenum">
              <a:rPr lang="en-US" smtClean="0"/>
              <a:t>‹Nr.›</a:t>
            </a:fld>
            <a:endParaRPr lang="en-US"/>
          </a:p>
        </p:txBody>
      </p:sp>
    </p:spTree>
    <p:extLst>
      <p:ext uri="{BB962C8B-B14F-4D97-AF65-F5344CB8AC3E}">
        <p14:creationId xmlns:p14="http://schemas.microsoft.com/office/powerpoint/2010/main" val="903228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D8F6FD-800A-4758-9DFC-1C25E0618F0D}" type="slidenum">
              <a:rPr lang="en-US" smtClean="0"/>
              <a:t>‹Nr.›</a:t>
            </a:fld>
            <a:endParaRPr lang="en-US"/>
          </a:p>
        </p:txBody>
      </p:sp>
    </p:spTree>
    <p:extLst>
      <p:ext uri="{BB962C8B-B14F-4D97-AF65-F5344CB8AC3E}">
        <p14:creationId xmlns:p14="http://schemas.microsoft.com/office/powerpoint/2010/main" val="293870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2250" y="1193762"/>
            <a:ext cx="4233672" cy="5056632"/>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81728" y="1193762"/>
            <a:ext cx="4233672" cy="5056632"/>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5" name="Date Placeholder 4"/>
          <p:cNvSpPr>
            <a:spLocks noGrp="1"/>
          </p:cNvSpPr>
          <p:nvPr>
            <p:ph type="dt" sz="half" idx="10"/>
          </p:nvPr>
        </p:nvSpPr>
        <p:spPr/>
        <p:txBody>
          <a:bodyPr/>
          <a:lstStyle/>
          <a:p>
            <a:r>
              <a:rPr lang="en-US" smtClean="0"/>
              <a:t>© Sunrise</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D8F6FD-800A-4758-9DFC-1C25E0618F0D}" type="slidenum">
              <a:rPr lang="en-US" smtClean="0"/>
              <a:t>‹Nr.›</a:t>
            </a:fld>
            <a:endParaRPr lang="en-US"/>
          </a:p>
        </p:txBody>
      </p:sp>
    </p:spTree>
    <p:extLst>
      <p:ext uri="{BB962C8B-B14F-4D97-AF65-F5344CB8AC3E}">
        <p14:creationId xmlns:p14="http://schemas.microsoft.com/office/powerpoint/2010/main" val="272200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2250" y="141842"/>
            <a:ext cx="8693150" cy="830783"/>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222250" y="1073424"/>
            <a:ext cx="4233672" cy="823912"/>
          </a:xfrm>
        </p:spPr>
        <p:txBody>
          <a:bodyPr anchor="ctr" anchorCtr="0">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900"/>
              </a:spcAft>
              <a:buClrTx/>
              <a:buSzTx/>
              <a:buFont typeface="Arial" panose="020B0604020202020204" pitchFamily="34" charset="0"/>
              <a:buNone/>
              <a:tabLst/>
              <a:defRPr/>
            </a:pPr>
            <a:r>
              <a:rPr lang="en-US" smtClean="0"/>
              <a:t>Click to edit Master text styles</a:t>
            </a:r>
          </a:p>
        </p:txBody>
      </p:sp>
      <p:sp>
        <p:nvSpPr>
          <p:cNvPr id="4" name="Content Placeholder 3"/>
          <p:cNvSpPr>
            <a:spLocks noGrp="1"/>
          </p:cNvSpPr>
          <p:nvPr>
            <p:ph sz="half" idx="2"/>
          </p:nvPr>
        </p:nvSpPr>
        <p:spPr>
          <a:xfrm>
            <a:off x="222250" y="1980160"/>
            <a:ext cx="4233672" cy="4197096"/>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81728" y="1073424"/>
            <a:ext cx="4233672" cy="823912"/>
          </a:xfrm>
        </p:spPr>
        <p:txBody>
          <a:bodyPr anchor="ctr" anchorCtr="0">
            <a:normAutofit/>
          </a:bodyPr>
          <a:lstStyle>
            <a:lvl1pPr marL="0" indent="0">
              <a:spcAft>
                <a:spcPts val="0"/>
              </a:spcAft>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81728" y="1980160"/>
            <a:ext cx="4233672" cy="4197096"/>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7" name="Date Placeholder 6"/>
          <p:cNvSpPr>
            <a:spLocks noGrp="1"/>
          </p:cNvSpPr>
          <p:nvPr>
            <p:ph type="dt" sz="half" idx="10"/>
          </p:nvPr>
        </p:nvSpPr>
        <p:spPr/>
        <p:txBody>
          <a:bodyPr/>
          <a:lstStyle/>
          <a:p>
            <a:r>
              <a:rPr lang="en-US" smtClean="0"/>
              <a:t>© Sunrise</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D8F6FD-800A-4758-9DFC-1C25E0618F0D}" type="slidenum">
              <a:rPr lang="en-US" smtClean="0"/>
              <a:t>‹Nr.›</a:t>
            </a:fld>
            <a:endParaRPr lang="en-US"/>
          </a:p>
        </p:txBody>
      </p:sp>
    </p:spTree>
    <p:extLst>
      <p:ext uri="{BB962C8B-B14F-4D97-AF65-F5344CB8AC3E}">
        <p14:creationId xmlns:p14="http://schemas.microsoft.com/office/powerpoint/2010/main" val="1500429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 Sunrise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‹Nr.›</a:t>
            </a:fld>
            <a:endParaRPr lang="en-US"/>
          </a:p>
        </p:txBody>
      </p:sp>
    </p:spTree>
    <p:extLst>
      <p:ext uri="{BB962C8B-B14F-4D97-AF65-F5344CB8AC3E}">
        <p14:creationId xmlns:p14="http://schemas.microsoft.com/office/powerpoint/2010/main" val="3776707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 Sunrise</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D8F6FD-800A-4758-9DFC-1C25E0618F0D}" type="slidenum">
              <a:rPr lang="en-US" smtClean="0"/>
              <a:t>‹Nr.›</a:t>
            </a:fld>
            <a:endParaRPr lang="en-US"/>
          </a:p>
        </p:txBody>
      </p:sp>
    </p:spTree>
    <p:extLst>
      <p:ext uri="{BB962C8B-B14F-4D97-AF65-F5344CB8AC3E}">
        <p14:creationId xmlns:p14="http://schemas.microsoft.com/office/powerpoint/2010/main" val="3070994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4616" name="Rectangle 40" descr="txtTitle"/>
          <p:cNvSpPr>
            <a:spLocks noGrp="1" noChangeArrowheads="1"/>
          </p:cNvSpPr>
          <p:nvPr>
            <p:ph type="ctrTitle" sz="quarter"/>
          </p:nvPr>
        </p:nvSpPr>
        <p:spPr>
          <a:xfrm>
            <a:off x="323850" y="3028950"/>
            <a:ext cx="6985000" cy="17272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3200"/>
            </a:lvl1pPr>
          </a:lstStyle>
          <a:p>
            <a:pPr lvl="0"/>
            <a:r>
              <a:rPr lang="en-US" noProof="0" smtClean="0"/>
              <a:t>Click to edit Master title style</a:t>
            </a:r>
          </a:p>
        </p:txBody>
      </p:sp>
      <p:sp>
        <p:nvSpPr>
          <p:cNvPr id="24617" name="Text Box 41" descr="txtDate"/>
          <p:cNvSpPr txBox="1">
            <a:spLocks noChangeArrowheads="1"/>
          </p:cNvSpPr>
          <p:nvPr userDrawn="1"/>
        </p:nvSpPr>
        <p:spPr bwMode="auto">
          <a:xfrm>
            <a:off x="358775" y="1619250"/>
            <a:ext cx="3175000"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marL="265113" indent="-265113">
              <a:spcAft>
                <a:spcPct val="0"/>
              </a:spcAft>
              <a:tabLst>
                <a:tab pos="265113" algn="l"/>
              </a:tabLst>
              <a:defRPr sz="2400">
                <a:solidFill>
                  <a:schemeClr val="tx1"/>
                </a:solidFill>
                <a:latin typeface="Times New Roman" pitchFamily="18" charset="0"/>
              </a:defRPr>
            </a:lvl1pPr>
            <a:lvl2pPr>
              <a:spcAft>
                <a:spcPct val="0"/>
              </a:spcAft>
              <a:tabLst>
                <a:tab pos="265113" algn="l"/>
              </a:tabLst>
              <a:defRPr sz="2400">
                <a:solidFill>
                  <a:schemeClr val="tx1"/>
                </a:solidFill>
                <a:latin typeface="Times New Roman" pitchFamily="18" charset="0"/>
              </a:defRPr>
            </a:lvl2pPr>
            <a:lvl3pPr>
              <a:spcAft>
                <a:spcPct val="0"/>
              </a:spcAft>
              <a:tabLst>
                <a:tab pos="265113" algn="l"/>
              </a:tabLst>
              <a:defRPr sz="2400">
                <a:solidFill>
                  <a:schemeClr val="tx1"/>
                </a:solidFill>
                <a:latin typeface="Times New Roman" pitchFamily="18" charset="0"/>
              </a:defRPr>
            </a:lvl3pPr>
            <a:lvl4pPr>
              <a:spcAft>
                <a:spcPct val="0"/>
              </a:spcAft>
              <a:tabLst>
                <a:tab pos="265113" algn="l"/>
              </a:tabLst>
              <a:defRPr sz="2400">
                <a:solidFill>
                  <a:schemeClr val="tx1"/>
                </a:solidFill>
                <a:latin typeface="Times New Roman" pitchFamily="18" charset="0"/>
              </a:defRPr>
            </a:lvl4pPr>
            <a:lvl5pPr>
              <a:spcAft>
                <a:spcPct val="0"/>
              </a:spcAft>
              <a:tabLst>
                <a:tab pos="265113" algn="l"/>
              </a:tabLst>
              <a:defRPr sz="2400">
                <a:solidFill>
                  <a:schemeClr val="tx1"/>
                </a:solidFill>
                <a:latin typeface="Times New Roman" pitchFamily="18" charset="0"/>
              </a:defRPr>
            </a:lvl5pPr>
            <a:lvl6pPr eaLnBrk="0" fontAlgn="base" hangingPunct="0">
              <a:spcBef>
                <a:spcPct val="0"/>
              </a:spcBef>
              <a:spcAft>
                <a:spcPct val="0"/>
              </a:spcAft>
              <a:tabLst>
                <a:tab pos="265113" algn="l"/>
              </a:tabLst>
              <a:defRPr sz="2400">
                <a:solidFill>
                  <a:schemeClr val="tx1"/>
                </a:solidFill>
                <a:latin typeface="Times New Roman" pitchFamily="18" charset="0"/>
              </a:defRPr>
            </a:lvl6pPr>
            <a:lvl7pPr eaLnBrk="0" fontAlgn="base" hangingPunct="0">
              <a:spcBef>
                <a:spcPct val="0"/>
              </a:spcBef>
              <a:spcAft>
                <a:spcPct val="0"/>
              </a:spcAft>
              <a:tabLst>
                <a:tab pos="265113" algn="l"/>
              </a:tabLst>
              <a:defRPr sz="2400">
                <a:solidFill>
                  <a:schemeClr val="tx1"/>
                </a:solidFill>
                <a:latin typeface="Times New Roman" pitchFamily="18" charset="0"/>
              </a:defRPr>
            </a:lvl7pPr>
            <a:lvl8pPr eaLnBrk="0" fontAlgn="base" hangingPunct="0">
              <a:spcBef>
                <a:spcPct val="0"/>
              </a:spcBef>
              <a:spcAft>
                <a:spcPct val="0"/>
              </a:spcAft>
              <a:tabLst>
                <a:tab pos="265113" algn="l"/>
              </a:tabLst>
              <a:defRPr sz="2400">
                <a:solidFill>
                  <a:schemeClr val="tx1"/>
                </a:solidFill>
                <a:latin typeface="Times New Roman" pitchFamily="18" charset="0"/>
              </a:defRPr>
            </a:lvl8pPr>
            <a:lvl9pPr eaLnBrk="0" fontAlgn="base" hangingPunct="0">
              <a:spcBef>
                <a:spcPct val="0"/>
              </a:spcBef>
              <a:spcAft>
                <a:spcPct val="0"/>
              </a:spcAft>
              <a:tabLst>
                <a:tab pos="265113" algn="l"/>
              </a:tabLst>
              <a:defRPr sz="2400">
                <a:solidFill>
                  <a:schemeClr val="tx1"/>
                </a:solidFill>
                <a:latin typeface="Times New Roman" pitchFamily="18" charset="0"/>
              </a:defRPr>
            </a:lvl9pPr>
          </a:lstStyle>
          <a:p>
            <a:pPr marL="0" indent="0" eaLnBrk="0" fontAlgn="base" hangingPunct="0">
              <a:spcBef>
                <a:spcPct val="0"/>
              </a:spcBef>
              <a:spcAft>
                <a:spcPct val="50000"/>
              </a:spcAft>
              <a:buClr>
                <a:srgbClr val="000000"/>
              </a:buClr>
              <a:buFont typeface="Tahoma" charset="0"/>
              <a:buNone/>
              <a:tabLst/>
            </a:pPr>
            <a:r>
              <a:rPr lang="en-US" sz="1500" dirty="0" smtClean="0">
                <a:solidFill>
                  <a:srgbClr val="000000"/>
                </a:solidFill>
                <a:latin typeface="Tahoma" charset="0"/>
              </a:rPr>
              <a:t>April 2016</a:t>
            </a:r>
            <a:endParaRPr lang="en-US" sz="1500" dirty="0">
              <a:solidFill>
                <a:srgbClr val="000000"/>
              </a:solidFill>
              <a:latin typeface="Tahoma" charset="0"/>
            </a:endParaRPr>
          </a:p>
        </p:txBody>
      </p:sp>
      <p:pic>
        <p:nvPicPr>
          <p:cNvPr id="24629" name="Picture 53" descr="sunrisePPFusszeil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75" y="6278563"/>
            <a:ext cx="9140825" cy="60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34471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CH"/>
          </a:p>
        </p:txBody>
      </p:sp>
      <p:sp>
        <p:nvSpPr>
          <p:cNvPr id="3" name="Inhaltsplatzhalt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4" name="Datumsplatzhalter 3"/>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5" name="Foliennummernplatzhalter 4"/>
          <p:cNvSpPr>
            <a:spLocks noGrp="1"/>
          </p:cNvSpPr>
          <p:nvPr>
            <p:ph type="sldNum" sz="quarter" idx="11"/>
          </p:nvPr>
        </p:nvSpPr>
        <p:spPr/>
        <p:txBody>
          <a:bodyPr/>
          <a:lstStyle>
            <a:lvl1pPr>
              <a:defRPr/>
            </a:lvl1pPr>
          </a:lstStyle>
          <a:p>
            <a:fld id="{B9C690E3-448B-4BB6-8371-C6A192060C54}" type="slidenum">
              <a:rPr lang="de-CH">
                <a:solidFill>
                  <a:srgbClr val="FFFFFF"/>
                </a:solidFill>
              </a:rPr>
              <a:pPr/>
              <a:t>‹Nr.›</a:t>
            </a:fld>
            <a:endParaRPr lang="de-CH">
              <a:solidFill>
                <a:srgbClr val="FFFFFF"/>
              </a:solidFill>
            </a:endParaRPr>
          </a:p>
        </p:txBody>
      </p:sp>
      <p:sp>
        <p:nvSpPr>
          <p:cNvPr id="6" name="Fußzeilenplatzhalter 5"/>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193888104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umsplatzhalter 3"/>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5" name="Foliennummernplatzhalter 4"/>
          <p:cNvSpPr>
            <a:spLocks noGrp="1"/>
          </p:cNvSpPr>
          <p:nvPr>
            <p:ph type="sldNum" sz="quarter" idx="11"/>
          </p:nvPr>
        </p:nvSpPr>
        <p:spPr/>
        <p:txBody>
          <a:bodyPr/>
          <a:lstStyle>
            <a:lvl1pPr>
              <a:defRPr/>
            </a:lvl1pPr>
          </a:lstStyle>
          <a:p>
            <a:fld id="{FCDA1D0E-FDE9-46A4-B408-31DA96437A63}" type="slidenum">
              <a:rPr lang="de-CH">
                <a:solidFill>
                  <a:srgbClr val="FFFFFF"/>
                </a:solidFill>
              </a:rPr>
              <a:pPr/>
              <a:t>‹Nr.›</a:t>
            </a:fld>
            <a:endParaRPr lang="de-CH">
              <a:solidFill>
                <a:srgbClr val="FFFFFF"/>
              </a:solidFill>
            </a:endParaRPr>
          </a:p>
        </p:txBody>
      </p:sp>
      <p:sp>
        <p:nvSpPr>
          <p:cNvPr id="6" name="Fußzeilenplatzhalter 5"/>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38390086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CH"/>
          </a:p>
        </p:txBody>
      </p:sp>
      <p:sp>
        <p:nvSpPr>
          <p:cNvPr id="3" name="Inhaltsplatzhalter 2"/>
          <p:cNvSpPr>
            <a:spLocks noGrp="1"/>
          </p:cNvSpPr>
          <p:nvPr>
            <p:ph sz="half" idx="1"/>
          </p:nvPr>
        </p:nvSpPr>
        <p:spPr>
          <a:xfrm>
            <a:off x="358775" y="2060575"/>
            <a:ext cx="4133850" cy="4416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4" name="Inhaltsplatzhalter 3"/>
          <p:cNvSpPr>
            <a:spLocks noGrp="1"/>
          </p:cNvSpPr>
          <p:nvPr>
            <p:ph sz="half" idx="2"/>
          </p:nvPr>
        </p:nvSpPr>
        <p:spPr>
          <a:xfrm>
            <a:off x="4645025" y="2060575"/>
            <a:ext cx="4135438" cy="4416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5" name="Datumsplatzhalter 4"/>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6" name="Foliennummernplatzhalter 5"/>
          <p:cNvSpPr>
            <a:spLocks noGrp="1"/>
          </p:cNvSpPr>
          <p:nvPr>
            <p:ph type="sldNum" sz="quarter" idx="11"/>
          </p:nvPr>
        </p:nvSpPr>
        <p:spPr/>
        <p:txBody>
          <a:bodyPr/>
          <a:lstStyle>
            <a:lvl1pPr>
              <a:defRPr/>
            </a:lvl1pPr>
          </a:lstStyle>
          <a:p>
            <a:fld id="{A5E0ECC9-D6AE-4C06-B760-B5C578D36335}" type="slidenum">
              <a:rPr lang="de-CH">
                <a:solidFill>
                  <a:srgbClr val="FFFFFF"/>
                </a:solidFill>
              </a:rPr>
              <a:pPr/>
              <a:t>‹Nr.›</a:t>
            </a:fld>
            <a:endParaRPr lang="de-CH">
              <a:solidFill>
                <a:srgbClr val="FFFFFF"/>
              </a:solidFill>
            </a:endParaRPr>
          </a:p>
        </p:txBody>
      </p:sp>
      <p:sp>
        <p:nvSpPr>
          <p:cNvPr id="7" name="Fußzeilenplatzhalter 6"/>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3572196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7" name="Datumsplatzhalter 6"/>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8" name="Foliennummernplatzhalter 7"/>
          <p:cNvSpPr>
            <a:spLocks noGrp="1"/>
          </p:cNvSpPr>
          <p:nvPr>
            <p:ph type="sldNum" sz="quarter" idx="11"/>
          </p:nvPr>
        </p:nvSpPr>
        <p:spPr/>
        <p:txBody>
          <a:bodyPr/>
          <a:lstStyle>
            <a:lvl1pPr>
              <a:defRPr/>
            </a:lvl1pPr>
          </a:lstStyle>
          <a:p>
            <a:fld id="{92EB3806-936A-40A1-B045-EEB370A87862}" type="slidenum">
              <a:rPr lang="de-CH">
                <a:solidFill>
                  <a:srgbClr val="FFFFFF"/>
                </a:solidFill>
              </a:rPr>
              <a:pPr/>
              <a:t>‹Nr.›</a:t>
            </a:fld>
            <a:endParaRPr lang="de-CH">
              <a:solidFill>
                <a:srgbClr val="FFFFFF"/>
              </a:solidFill>
            </a:endParaRPr>
          </a:p>
        </p:txBody>
      </p:sp>
      <p:sp>
        <p:nvSpPr>
          <p:cNvPr id="9" name="Fußzeilenplatzhalter 8"/>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158937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CH"/>
          </a:p>
        </p:txBody>
      </p:sp>
      <p:sp>
        <p:nvSpPr>
          <p:cNvPr id="3" name="Datumsplatzhalter 2"/>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4" name="Foliennummernplatzhalter 3"/>
          <p:cNvSpPr>
            <a:spLocks noGrp="1"/>
          </p:cNvSpPr>
          <p:nvPr>
            <p:ph type="sldNum" sz="quarter" idx="11"/>
          </p:nvPr>
        </p:nvSpPr>
        <p:spPr/>
        <p:txBody>
          <a:bodyPr/>
          <a:lstStyle>
            <a:lvl1pPr>
              <a:defRPr/>
            </a:lvl1pPr>
          </a:lstStyle>
          <a:p>
            <a:fld id="{FFF2CAFF-48AE-49CD-B107-73F613E1AF42}" type="slidenum">
              <a:rPr lang="de-CH">
                <a:solidFill>
                  <a:srgbClr val="FFFFFF"/>
                </a:solidFill>
              </a:rPr>
              <a:pPr/>
              <a:t>‹Nr.›</a:t>
            </a:fld>
            <a:endParaRPr lang="de-CH">
              <a:solidFill>
                <a:srgbClr val="FFFFFF"/>
              </a:solidFill>
            </a:endParaRPr>
          </a:p>
        </p:txBody>
      </p:sp>
      <p:sp>
        <p:nvSpPr>
          <p:cNvPr id="5" name="Fußzeilenplatzhalter 4"/>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1530598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3" name="Foliennummernplatzhalter 2"/>
          <p:cNvSpPr>
            <a:spLocks noGrp="1"/>
          </p:cNvSpPr>
          <p:nvPr>
            <p:ph type="sldNum" sz="quarter" idx="11"/>
          </p:nvPr>
        </p:nvSpPr>
        <p:spPr/>
        <p:txBody>
          <a:bodyPr/>
          <a:lstStyle>
            <a:lvl1pPr>
              <a:defRPr/>
            </a:lvl1pPr>
          </a:lstStyle>
          <a:p>
            <a:fld id="{6286FC1E-DBCF-42B4-9B14-71A9CB195759}" type="slidenum">
              <a:rPr lang="de-CH">
                <a:solidFill>
                  <a:srgbClr val="FFFFFF"/>
                </a:solidFill>
              </a:rPr>
              <a:pPr/>
              <a:t>‹Nr.›</a:t>
            </a:fld>
            <a:endParaRPr lang="de-CH">
              <a:solidFill>
                <a:srgbClr val="FFFFFF"/>
              </a:solidFill>
            </a:endParaRPr>
          </a:p>
        </p:txBody>
      </p:sp>
      <p:sp>
        <p:nvSpPr>
          <p:cNvPr id="4" name="Fußzeilenplatzhalter 3"/>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1053260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umsplatzhalter 4"/>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6" name="Foliennummernplatzhalter 5"/>
          <p:cNvSpPr>
            <a:spLocks noGrp="1"/>
          </p:cNvSpPr>
          <p:nvPr>
            <p:ph type="sldNum" sz="quarter" idx="11"/>
          </p:nvPr>
        </p:nvSpPr>
        <p:spPr/>
        <p:txBody>
          <a:bodyPr/>
          <a:lstStyle>
            <a:lvl1pPr>
              <a:defRPr/>
            </a:lvl1pPr>
          </a:lstStyle>
          <a:p>
            <a:fld id="{9C0CD436-817D-4BED-89A6-0F101B1E8FD4}" type="slidenum">
              <a:rPr lang="de-CH">
                <a:solidFill>
                  <a:srgbClr val="FFFFFF"/>
                </a:solidFill>
              </a:rPr>
              <a:pPr/>
              <a:t>‹Nr.›</a:t>
            </a:fld>
            <a:endParaRPr lang="de-CH">
              <a:solidFill>
                <a:srgbClr val="FFFFFF"/>
              </a:solidFill>
            </a:endParaRPr>
          </a:p>
        </p:txBody>
      </p:sp>
      <p:sp>
        <p:nvSpPr>
          <p:cNvPr id="7" name="Fußzeilenplatzhalter 6"/>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2584788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de-CH"/>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umsplatzhalter 4"/>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6" name="Foliennummernplatzhalter 5"/>
          <p:cNvSpPr>
            <a:spLocks noGrp="1"/>
          </p:cNvSpPr>
          <p:nvPr>
            <p:ph type="sldNum" sz="quarter" idx="11"/>
          </p:nvPr>
        </p:nvSpPr>
        <p:spPr/>
        <p:txBody>
          <a:bodyPr/>
          <a:lstStyle>
            <a:lvl1pPr>
              <a:defRPr/>
            </a:lvl1pPr>
          </a:lstStyle>
          <a:p>
            <a:fld id="{26098BB8-ABBC-4B08-836B-C56DB426F32C}" type="slidenum">
              <a:rPr lang="de-CH">
                <a:solidFill>
                  <a:srgbClr val="FFFFFF"/>
                </a:solidFill>
              </a:rPr>
              <a:pPr/>
              <a:t>‹Nr.›</a:t>
            </a:fld>
            <a:endParaRPr lang="de-CH">
              <a:solidFill>
                <a:srgbClr val="FFFFFF"/>
              </a:solidFill>
            </a:endParaRPr>
          </a:p>
        </p:txBody>
      </p:sp>
      <p:sp>
        <p:nvSpPr>
          <p:cNvPr id="7" name="Fußzeilenplatzhalter 6"/>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2159530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CH"/>
          </a:p>
        </p:txBody>
      </p:sp>
      <p:sp>
        <p:nvSpPr>
          <p:cNvPr id="3" name="Vertikaler Textplatzhalt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4" name="Datumsplatzhalter 3"/>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5" name="Foliennummernplatzhalter 4"/>
          <p:cNvSpPr>
            <a:spLocks noGrp="1"/>
          </p:cNvSpPr>
          <p:nvPr>
            <p:ph type="sldNum" sz="quarter" idx="11"/>
          </p:nvPr>
        </p:nvSpPr>
        <p:spPr/>
        <p:txBody>
          <a:bodyPr/>
          <a:lstStyle>
            <a:lvl1pPr>
              <a:defRPr/>
            </a:lvl1pPr>
          </a:lstStyle>
          <a:p>
            <a:fld id="{54722054-239C-4655-91CE-F7439A033846}" type="slidenum">
              <a:rPr lang="de-CH">
                <a:solidFill>
                  <a:srgbClr val="FFFFFF"/>
                </a:solidFill>
              </a:rPr>
              <a:pPr/>
              <a:t>‹Nr.›</a:t>
            </a:fld>
            <a:endParaRPr lang="de-CH">
              <a:solidFill>
                <a:srgbClr val="FFFFFF"/>
              </a:solidFill>
            </a:endParaRPr>
          </a:p>
        </p:txBody>
      </p:sp>
      <p:sp>
        <p:nvSpPr>
          <p:cNvPr id="6" name="Fußzeilenplatzhalter 5"/>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4087603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75438" y="692150"/>
            <a:ext cx="2105025" cy="5784850"/>
          </a:xfrm>
        </p:spPr>
        <p:txBody>
          <a:bodyPr vert="eaVert"/>
          <a:lstStyle/>
          <a:p>
            <a:r>
              <a:rPr lang="en-US" smtClean="0"/>
              <a:t>Click to edit Master title style</a:t>
            </a:r>
            <a:endParaRPr lang="de-CH"/>
          </a:p>
        </p:txBody>
      </p:sp>
      <p:sp>
        <p:nvSpPr>
          <p:cNvPr id="3" name="Vertikaler Textplatzhalter 2"/>
          <p:cNvSpPr>
            <a:spLocks noGrp="1"/>
          </p:cNvSpPr>
          <p:nvPr>
            <p:ph type="body" orient="vert" idx="1"/>
          </p:nvPr>
        </p:nvSpPr>
        <p:spPr>
          <a:xfrm>
            <a:off x="358775" y="692150"/>
            <a:ext cx="6164263" cy="5784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4" name="Datumsplatzhalter 3"/>
          <p:cNvSpPr>
            <a:spLocks noGrp="1"/>
          </p:cNvSpPr>
          <p:nvPr>
            <p:ph type="dt" sz="half" idx="10"/>
          </p:nvPr>
        </p:nvSpPr>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5" name="Foliennummernplatzhalter 4"/>
          <p:cNvSpPr>
            <a:spLocks noGrp="1"/>
          </p:cNvSpPr>
          <p:nvPr>
            <p:ph type="sldNum" sz="quarter" idx="11"/>
          </p:nvPr>
        </p:nvSpPr>
        <p:spPr/>
        <p:txBody>
          <a:bodyPr/>
          <a:lstStyle>
            <a:lvl1pPr>
              <a:defRPr/>
            </a:lvl1pPr>
          </a:lstStyle>
          <a:p>
            <a:fld id="{B00DFA4C-C037-47D2-BA05-EE5393D798EA}" type="slidenum">
              <a:rPr lang="de-CH">
                <a:solidFill>
                  <a:srgbClr val="FFFFFF"/>
                </a:solidFill>
              </a:rPr>
              <a:pPr/>
              <a:t>‹Nr.›</a:t>
            </a:fld>
            <a:endParaRPr lang="de-CH">
              <a:solidFill>
                <a:srgbClr val="FFFFFF"/>
              </a:solidFill>
            </a:endParaRPr>
          </a:p>
        </p:txBody>
      </p:sp>
      <p:sp>
        <p:nvSpPr>
          <p:cNvPr id="6" name="Fußzeilenplatzhalter 5"/>
          <p:cNvSpPr>
            <a:spLocks noGrp="1"/>
          </p:cNvSpPr>
          <p:nvPr>
            <p:ph type="ftr" sz="quarter" idx="12"/>
          </p:nvPr>
        </p:nvSpPr>
        <p:spPr>
          <a:xfrm>
            <a:off x="2341562" y="530120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445154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58775" y="692150"/>
            <a:ext cx="8421688" cy="746125"/>
          </a:xfrm>
        </p:spPr>
        <p:txBody>
          <a:bodyPr/>
          <a:lstStyle/>
          <a:p>
            <a:r>
              <a:rPr lang="en-US" smtClean="0"/>
              <a:t>Click to edit Master title style</a:t>
            </a:r>
            <a:endParaRPr lang="de-CH"/>
          </a:p>
        </p:txBody>
      </p:sp>
      <p:sp>
        <p:nvSpPr>
          <p:cNvPr id="3" name="Textplatzhalter 2"/>
          <p:cNvSpPr>
            <a:spLocks noGrp="1"/>
          </p:cNvSpPr>
          <p:nvPr>
            <p:ph type="body" sz="half" idx="1"/>
          </p:nvPr>
        </p:nvSpPr>
        <p:spPr>
          <a:xfrm>
            <a:off x="358775" y="2060575"/>
            <a:ext cx="4133850" cy="4416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4" name="Inhaltsplatzhalter 3"/>
          <p:cNvSpPr>
            <a:spLocks noGrp="1"/>
          </p:cNvSpPr>
          <p:nvPr>
            <p:ph sz="half" idx="2"/>
          </p:nvPr>
        </p:nvSpPr>
        <p:spPr>
          <a:xfrm>
            <a:off x="4645025" y="2060575"/>
            <a:ext cx="4135438" cy="4416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5" name="Datumsplatzhalter 4"/>
          <p:cNvSpPr>
            <a:spLocks noGrp="1"/>
          </p:cNvSpPr>
          <p:nvPr>
            <p:ph type="dt" sz="half" idx="10"/>
          </p:nvPr>
        </p:nvSpPr>
        <p:spPr>
          <a:xfrm>
            <a:off x="360363" y="6453188"/>
            <a:ext cx="1295400" cy="158750"/>
          </a:xfrm>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6" name="Foliennummernplatzhalter 5"/>
          <p:cNvSpPr>
            <a:spLocks noGrp="1"/>
          </p:cNvSpPr>
          <p:nvPr>
            <p:ph type="sldNum" sz="quarter" idx="11"/>
          </p:nvPr>
        </p:nvSpPr>
        <p:spPr>
          <a:xfrm>
            <a:off x="6877050" y="6453188"/>
            <a:ext cx="1905000" cy="160337"/>
          </a:xfrm>
        </p:spPr>
        <p:txBody>
          <a:bodyPr/>
          <a:lstStyle>
            <a:lvl1pPr>
              <a:defRPr/>
            </a:lvl1pPr>
          </a:lstStyle>
          <a:p>
            <a:fld id="{D4ABF4A0-8084-4DEF-8C7E-2B7B5B06E3D7}" type="slidenum">
              <a:rPr lang="de-CH">
                <a:solidFill>
                  <a:srgbClr val="FFFFFF"/>
                </a:solidFill>
              </a:rPr>
              <a:pPr/>
              <a:t>‹Nr.›</a:t>
            </a:fld>
            <a:endParaRPr lang="de-CH">
              <a:solidFill>
                <a:srgbClr val="FFFFFF"/>
              </a:solidFill>
            </a:endParaRPr>
          </a:p>
        </p:txBody>
      </p:sp>
      <p:sp>
        <p:nvSpPr>
          <p:cNvPr id="7" name="Fußzeilenplatzhalter 6"/>
          <p:cNvSpPr>
            <a:spLocks noGrp="1"/>
          </p:cNvSpPr>
          <p:nvPr>
            <p:ph type="ftr" sz="quarter" idx="12"/>
          </p:nvPr>
        </p:nvSpPr>
        <p:spPr>
          <a:xfrm>
            <a:off x="2341563" y="645318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2189733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Chart" preserve="1">
  <p:cSld name="Titel, Text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358775" y="692150"/>
            <a:ext cx="8421688" cy="746125"/>
          </a:xfrm>
        </p:spPr>
        <p:txBody>
          <a:bodyPr/>
          <a:lstStyle/>
          <a:p>
            <a:r>
              <a:rPr lang="en-US" smtClean="0"/>
              <a:t>Click to edit Master title style</a:t>
            </a:r>
            <a:endParaRPr lang="de-CH"/>
          </a:p>
        </p:txBody>
      </p:sp>
      <p:sp>
        <p:nvSpPr>
          <p:cNvPr id="3" name="Textplatzhalter 2"/>
          <p:cNvSpPr>
            <a:spLocks noGrp="1"/>
          </p:cNvSpPr>
          <p:nvPr>
            <p:ph type="body" sz="half" idx="1"/>
          </p:nvPr>
        </p:nvSpPr>
        <p:spPr>
          <a:xfrm>
            <a:off x="358775" y="2060575"/>
            <a:ext cx="4133850" cy="4416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CH"/>
          </a:p>
        </p:txBody>
      </p:sp>
      <p:sp>
        <p:nvSpPr>
          <p:cNvPr id="4" name="Diagrammplatzhalter 3"/>
          <p:cNvSpPr>
            <a:spLocks noGrp="1"/>
          </p:cNvSpPr>
          <p:nvPr>
            <p:ph type="chart" sz="half" idx="2"/>
          </p:nvPr>
        </p:nvSpPr>
        <p:spPr>
          <a:xfrm>
            <a:off x="4645025" y="2060575"/>
            <a:ext cx="4135438" cy="4416425"/>
          </a:xfrm>
        </p:spPr>
        <p:txBody>
          <a:bodyPr/>
          <a:lstStyle/>
          <a:p>
            <a:r>
              <a:rPr lang="en-US" smtClean="0"/>
              <a:t>Click icon to add chart</a:t>
            </a:r>
            <a:endParaRPr lang="de-CH"/>
          </a:p>
        </p:txBody>
      </p:sp>
      <p:sp>
        <p:nvSpPr>
          <p:cNvPr id="5" name="Datumsplatzhalter 4"/>
          <p:cNvSpPr>
            <a:spLocks noGrp="1"/>
          </p:cNvSpPr>
          <p:nvPr>
            <p:ph type="dt" sz="half" idx="10"/>
          </p:nvPr>
        </p:nvSpPr>
        <p:spPr>
          <a:xfrm>
            <a:off x="360363" y="6453188"/>
            <a:ext cx="1295400" cy="158750"/>
          </a:xfrm>
        </p:spPr>
        <p:txBody>
          <a:bodyPr/>
          <a:lstStyle>
            <a:lvl1pPr>
              <a:defRPr/>
            </a:lvl1pPr>
          </a:lstStyle>
          <a:p>
            <a:r>
              <a:rPr lang="de-DE" altLang="en-US">
                <a:solidFill>
                  <a:srgbClr val="FFFFFF"/>
                </a:solidFill>
              </a:rPr>
              <a:t>© Sunrise </a:t>
            </a:r>
            <a:fld id="{6364A0E4-4785-44DD-81E4-3BC2E5B0B317}" type="datetime1">
              <a:rPr lang="de-CH" altLang="de-CH">
                <a:solidFill>
                  <a:srgbClr val="FFFFFF"/>
                </a:solidFill>
              </a:rPr>
              <a:pPr/>
              <a:t>07.02.2017</a:t>
            </a:fld>
            <a:endParaRPr lang="de-DE" altLang="en-US">
              <a:solidFill>
                <a:srgbClr val="FFFFFF"/>
              </a:solidFill>
            </a:endParaRPr>
          </a:p>
        </p:txBody>
      </p:sp>
      <p:sp>
        <p:nvSpPr>
          <p:cNvPr id="6" name="Foliennummernplatzhalter 5"/>
          <p:cNvSpPr>
            <a:spLocks noGrp="1"/>
          </p:cNvSpPr>
          <p:nvPr>
            <p:ph type="sldNum" sz="quarter" idx="11"/>
          </p:nvPr>
        </p:nvSpPr>
        <p:spPr>
          <a:xfrm>
            <a:off x="6877050" y="6453188"/>
            <a:ext cx="1905000" cy="160337"/>
          </a:xfrm>
        </p:spPr>
        <p:txBody>
          <a:bodyPr/>
          <a:lstStyle>
            <a:lvl1pPr>
              <a:defRPr/>
            </a:lvl1pPr>
          </a:lstStyle>
          <a:p>
            <a:fld id="{FC85667F-D906-42A8-A1E2-C15D11F53A34}" type="slidenum">
              <a:rPr lang="de-CH">
                <a:solidFill>
                  <a:srgbClr val="FFFFFF"/>
                </a:solidFill>
              </a:rPr>
              <a:pPr/>
              <a:t>‹Nr.›</a:t>
            </a:fld>
            <a:endParaRPr lang="de-CH">
              <a:solidFill>
                <a:srgbClr val="FFFFFF"/>
              </a:solidFill>
            </a:endParaRPr>
          </a:p>
        </p:txBody>
      </p:sp>
      <p:sp>
        <p:nvSpPr>
          <p:cNvPr id="7" name="Fußzeilenplatzhalter 6"/>
          <p:cNvSpPr>
            <a:spLocks noGrp="1"/>
          </p:cNvSpPr>
          <p:nvPr>
            <p:ph type="ftr" sz="quarter" idx="12"/>
          </p:nvPr>
        </p:nvSpPr>
        <p:spPr>
          <a:xfrm>
            <a:off x="2341563" y="6453188"/>
            <a:ext cx="4464050" cy="144462"/>
          </a:xfrm>
          <a:prstGeom prst="rect">
            <a:avLst/>
          </a:prstGeom>
        </p:spPr>
        <p:txBody>
          <a:bodyPr/>
          <a:lstStyle>
            <a:lvl1pPr>
              <a:defRPr/>
            </a:lvl1pPr>
          </a:lstStyle>
          <a:p>
            <a:pPr eaLnBrk="0" fontAlgn="base" hangingPunct="0">
              <a:spcBef>
                <a:spcPct val="0"/>
              </a:spcBef>
              <a:spcAft>
                <a:spcPct val="50000"/>
              </a:spcAft>
              <a:buClr>
                <a:srgbClr val="D41C0E"/>
              </a:buClr>
            </a:pPr>
            <a:endParaRPr lang="de-CH">
              <a:solidFill>
                <a:srgbClr val="000000"/>
              </a:solidFill>
            </a:endParaRPr>
          </a:p>
        </p:txBody>
      </p:sp>
    </p:spTree>
    <p:extLst>
      <p:ext uri="{BB962C8B-B14F-4D97-AF65-F5344CB8AC3E}">
        <p14:creationId xmlns:p14="http://schemas.microsoft.com/office/powerpoint/2010/main" val="15393693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image" Target="../media/image1.emf"/><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oleObject" Target="../embeddings/oleObject1.bin"/><Relationship Id="rId2" Type="http://schemas.openxmlformats.org/officeDocument/2006/relationships/slideLayout" Target="../slideLayouts/slideLayout8.xml"/><Relationship Id="rId16" Type="http://schemas.openxmlformats.org/officeDocument/2006/relationships/tags" Target="../tags/tag1.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vmlDrawing" Target="../drawings/vmlDrawing1.vml"/><Relationship Id="rId10" Type="http://schemas.openxmlformats.org/officeDocument/2006/relationships/slideLayout" Target="../slideLayouts/slideLayout16.xml"/><Relationship Id="rId19" Type="http://schemas.openxmlformats.org/officeDocument/2006/relationships/image" Target="../media/image2.jpeg"/><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222250" y="6369360"/>
            <a:ext cx="1188720" cy="219456"/>
          </a:xfrm>
          <a:prstGeom prst="rect">
            <a:avLst/>
          </a:prstGeom>
        </p:spPr>
        <p:txBody>
          <a:bodyPr vert="horz" lIns="0" tIns="0" rIns="0" bIns="0" rtlCol="0" anchor="ctr"/>
          <a:lstStyle>
            <a:lvl1pPr algn="l">
              <a:defRPr sz="1000">
                <a:solidFill>
                  <a:schemeClr val="tx1">
                    <a:tint val="75000"/>
                  </a:schemeClr>
                </a:solidFill>
              </a:defRPr>
            </a:lvl1pPr>
          </a:lstStyle>
          <a:p>
            <a:r>
              <a:rPr lang="en-US" smtClean="0"/>
              <a:t>© Sunrise</a:t>
            </a:r>
            <a:endParaRPr lang="en-US"/>
          </a:p>
        </p:txBody>
      </p:sp>
      <p:sp>
        <p:nvSpPr>
          <p:cNvPr id="5" name="Footer Placeholder 4"/>
          <p:cNvSpPr>
            <a:spLocks noGrp="1"/>
          </p:cNvSpPr>
          <p:nvPr>
            <p:ph type="ftr" sz="quarter" idx="3"/>
          </p:nvPr>
        </p:nvSpPr>
        <p:spPr>
          <a:xfrm>
            <a:off x="1650380" y="6369360"/>
            <a:ext cx="5843240" cy="219456"/>
          </a:xfrm>
          <a:prstGeom prst="rect">
            <a:avLst/>
          </a:prstGeom>
        </p:spPr>
        <p:txBody>
          <a:bodyPr vert="horz" lIns="0" tIns="0" rIns="0" bIns="0" rtlCol="0" anchor="ctr"/>
          <a:lstStyle>
            <a:lvl1pPr algn="ct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726680" y="6369360"/>
            <a:ext cx="1188720" cy="219456"/>
          </a:xfrm>
          <a:prstGeom prst="rect">
            <a:avLst/>
          </a:prstGeom>
        </p:spPr>
        <p:txBody>
          <a:bodyPr vert="horz" lIns="0" tIns="0" rIns="0" bIns="0" rtlCol="0" anchor="ctr"/>
          <a:lstStyle>
            <a:lvl1pPr algn="r">
              <a:defRPr sz="1000">
                <a:solidFill>
                  <a:schemeClr val="tx1">
                    <a:tint val="75000"/>
                  </a:schemeClr>
                </a:solidFill>
              </a:defRPr>
            </a:lvl1pPr>
          </a:lstStyle>
          <a:p>
            <a:fld id="{83D8F6FD-800A-4758-9DFC-1C25E0618F0D}" type="slidenum">
              <a:rPr lang="en-US" smtClean="0"/>
              <a:pPr/>
              <a:t>‹Nr.›</a:t>
            </a:fld>
            <a:endParaRPr lang="en-US"/>
          </a:p>
        </p:txBody>
      </p:sp>
      <p:sp>
        <p:nvSpPr>
          <p:cNvPr id="2" name="Title Placeholder 1"/>
          <p:cNvSpPr>
            <a:spLocks noGrp="1"/>
          </p:cNvSpPr>
          <p:nvPr>
            <p:ph type="title"/>
          </p:nvPr>
        </p:nvSpPr>
        <p:spPr>
          <a:xfrm>
            <a:off x="222250" y="144194"/>
            <a:ext cx="8693150" cy="848266"/>
          </a:xfrm>
          <a:prstGeom prst="rect">
            <a:avLst/>
          </a:prstGeom>
        </p:spPr>
        <p:txBody>
          <a:bodyPr vert="horz" lIns="0" tIns="0" rIns="0" bIns="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2250" y="1193761"/>
            <a:ext cx="8693150" cy="5056632"/>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1130255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Lst>
  <p:hf hdr="0" ftr="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219456" indent="-219456"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438912" indent="-219456"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658368" indent="-219456"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6"/>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81" name="think-cell Slide" r:id="rId17" imgW="270" imgH="270" progId="TCLayout.ActiveDocument.1">
                  <p:embed/>
                </p:oleObj>
              </mc:Choice>
              <mc:Fallback>
                <p:oleObj name="think-cell Slide" r:id="rId17" imgW="270" imgH="270" progId="TCLayout.ActiveDocument.1">
                  <p:embed/>
                  <p:pic>
                    <p:nvPicPr>
                      <p:cNvPr id="0" name=""/>
                      <p:cNvPicPr/>
                      <p:nvPr/>
                    </p:nvPicPr>
                    <p:blipFill>
                      <a:blip r:embed="rId18"/>
                      <a:stretch>
                        <a:fillRect/>
                      </a:stretch>
                    </p:blipFill>
                    <p:spPr>
                      <a:xfrm>
                        <a:off x="1588" y="1588"/>
                        <a:ext cx="1587" cy="1587"/>
                      </a:xfrm>
                      <a:prstGeom prst="rect">
                        <a:avLst/>
                      </a:prstGeom>
                    </p:spPr>
                  </p:pic>
                </p:oleObj>
              </mc:Fallback>
            </mc:AlternateContent>
          </a:graphicData>
        </a:graphic>
      </p:graphicFrame>
      <p:sp>
        <p:nvSpPr>
          <p:cNvPr id="23554" name="Rectangle 3074"/>
          <p:cNvSpPr>
            <a:spLocks noGrp="1" noChangeArrowheads="1"/>
          </p:cNvSpPr>
          <p:nvPr>
            <p:ph type="title"/>
          </p:nvPr>
        </p:nvSpPr>
        <p:spPr bwMode="auto">
          <a:xfrm>
            <a:off x="358775" y="692150"/>
            <a:ext cx="8421688" cy="746125"/>
          </a:xfrm>
          <a:prstGeom prst="rect">
            <a:avLst/>
          </a:prstGeom>
          <a:noFill/>
          <a:ln>
            <a:noFill/>
          </a:ln>
          <a:effectLst/>
          <a:extLst>
            <a:ext uri="{909E8E84-426E-40DD-AFC4-6F175D3DCCD1}">
              <a14:hiddenFill xmlns:a14="http://schemas.microsoft.com/office/drawing/2010/main">
                <a:solidFill>
                  <a:srgbClr val="5F5F5F"/>
                </a:solidFill>
              </a14:hiddenFill>
            </a:ext>
            <a:ext uri="{91240B29-F687-4F45-9708-019B960494DF}">
              <a14:hiddenLine xmlns:a14="http://schemas.microsoft.com/office/drawing/2010/main" w="2286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smtClean="0"/>
              <a:t>Klicken sie um das Format des Folienmasters zu bearbeiten.</a:t>
            </a:r>
          </a:p>
        </p:txBody>
      </p:sp>
      <p:sp>
        <p:nvSpPr>
          <p:cNvPr id="23557" name="Rectangle 3077"/>
          <p:cNvSpPr>
            <a:spLocks noGrp="1" noChangeArrowheads="1"/>
          </p:cNvSpPr>
          <p:nvPr>
            <p:ph type="body" idx="1"/>
          </p:nvPr>
        </p:nvSpPr>
        <p:spPr bwMode="auto">
          <a:xfrm>
            <a:off x="358775" y="2060575"/>
            <a:ext cx="8421688" cy="441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e-DE" altLang="de-DE" smtClean="0"/>
              <a:t>Klicken Sie, um die Textformatierung des Masters zu bearbeiten.</a:t>
            </a:r>
          </a:p>
          <a:p>
            <a:pPr lvl="0"/>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a:p>
            <a:pPr lvl="4"/>
            <a:endParaRPr lang="de-DE" altLang="de-DE" smtClean="0"/>
          </a:p>
        </p:txBody>
      </p:sp>
      <p:pic>
        <p:nvPicPr>
          <p:cNvPr id="23582" name="Picture 3102" descr="sunrisePPFusszeile1S"/>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175" y="6688138"/>
            <a:ext cx="9140825" cy="196850"/>
          </a:xfrm>
          <a:prstGeom prst="rect">
            <a:avLst/>
          </a:prstGeom>
          <a:noFill/>
          <a:extLst>
            <a:ext uri="{909E8E84-426E-40DD-AFC4-6F175D3DCCD1}">
              <a14:hiddenFill xmlns:a14="http://schemas.microsoft.com/office/drawing/2010/main">
                <a:solidFill>
                  <a:srgbClr val="FFFFFF"/>
                </a:solidFill>
              </a14:hiddenFill>
            </a:ext>
          </a:extLst>
        </p:spPr>
      </p:pic>
      <p:sp>
        <p:nvSpPr>
          <p:cNvPr id="23555" name="Rectangle 3075"/>
          <p:cNvSpPr>
            <a:spLocks noGrp="1" noChangeArrowheads="1"/>
          </p:cNvSpPr>
          <p:nvPr>
            <p:ph type="dt" sz="half" idx="2"/>
          </p:nvPr>
        </p:nvSpPr>
        <p:spPr bwMode="auto">
          <a:xfrm>
            <a:off x="360363" y="6710057"/>
            <a:ext cx="1295400" cy="15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spcAft>
                <a:spcPct val="0"/>
              </a:spcAft>
              <a:buClrTx/>
              <a:defRPr sz="800" b="1">
                <a:solidFill>
                  <a:schemeClr val="bg1"/>
                </a:solidFill>
              </a:defRPr>
            </a:lvl1pPr>
          </a:lstStyle>
          <a:p>
            <a:pPr eaLnBrk="0" fontAlgn="base" hangingPunct="0">
              <a:spcBef>
                <a:spcPct val="0"/>
              </a:spcBef>
            </a:pPr>
            <a:r>
              <a:rPr lang="de-DE" altLang="en-US" smtClean="0">
                <a:solidFill>
                  <a:srgbClr val="FFFFFF"/>
                </a:solidFill>
              </a:rPr>
              <a:t>© Sunrise </a:t>
            </a:r>
            <a:fld id="{6364A0E4-4785-44DD-81E4-3BC2E5B0B317}" type="datetime1">
              <a:rPr lang="de-CH" altLang="de-CH" smtClean="0">
                <a:solidFill>
                  <a:srgbClr val="FFFFFF"/>
                </a:solidFill>
              </a:rPr>
              <a:pPr eaLnBrk="0" fontAlgn="base" hangingPunct="0">
                <a:spcBef>
                  <a:spcPct val="0"/>
                </a:spcBef>
              </a:pPr>
              <a:t>07.02.2017</a:t>
            </a:fld>
            <a:endParaRPr lang="de-DE" altLang="en-US" dirty="0">
              <a:solidFill>
                <a:srgbClr val="FFFFFF"/>
              </a:solidFill>
            </a:endParaRPr>
          </a:p>
        </p:txBody>
      </p:sp>
      <p:sp>
        <p:nvSpPr>
          <p:cNvPr id="23558" name="Rectangle 3078"/>
          <p:cNvSpPr>
            <a:spLocks noGrp="1" noChangeArrowheads="1"/>
          </p:cNvSpPr>
          <p:nvPr>
            <p:ph type="sldNum" sz="quarter" idx="4"/>
          </p:nvPr>
        </p:nvSpPr>
        <p:spPr bwMode="auto">
          <a:xfrm>
            <a:off x="6877050" y="6710057"/>
            <a:ext cx="1905000" cy="16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spcAft>
                <a:spcPct val="0"/>
              </a:spcAft>
              <a:buClrTx/>
              <a:defRPr sz="800" b="1">
                <a:solidFill>
                  <a:schemeClr val="bg1"/>
                </a:solidFill>
              </a:defRPr>
            </a:lvl1pPr>
          </a:lstStyle>
          <a:p>
            <a:pPr eaLnBrk="0" fontAlgn="base" hangingPunct="0">
              <a:spcBef>
                <a:spcPct val="0"/>
              </a:spcBef>
            </a:pPr>
            <a:fld id="{6099171F-E0D5-44C6-AD21-DE1F687558DE}" type="slidenum">
              <a:rPr lang="de-CH" smtClean="0">
                <a:solidFill>
                  <a:srgbClr val="FFFFFF"/>
                </a:solidFill>
              </a:rPr>
              <a:pPr eaLnBrk="0" fontAlgn="base" hangingPunct="0">
                <a:spcBef>
                  <a:spcPct val="0"/>
                </a:spcBef>
              </a:pPr>
              <a:t>‹Nr.›</a:t>
            </a:fld>
            <a:endParaRPr lang="de-CH">
              <a:solidFill>
                <a:srgbClr val="FFFFFF"/>
              </a:solidFill>
            </a:endParaRPr>
          </a:p>
        </p:txBody>
      </p:sp>
    </p:spTree>
    <p:extLst>
      <p:ext uri="{BB962C8B-B14F-4D97-AF65-F5344CB8AC3E}">
        <p14:creationId xmlns:p14="http://schemas.microsoft.com/office/powerpoint/2010/main" val="365897485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iming>
    <p:tnLst>
      <p:par>
        <p:cTn id="1" dur="indefinite" restart="never" nodeType="tmRoot"/>
      </p:par>
    </p:tnLst>
  </p:timing>
  <p:hf hdr="0" ftr="0"/>
  <p:txStyles>
    <p:titleStyle>
      <a:lvl1pPr algn="l" rtl="0" eaLnBrk="1" fontAlgn="base" hangingPunct="1">
        <a:spcBef>
          <a:spcPct val="0"/>
        </a:spcBef>
        <a:spcAft>
          <a:spcPct val="0"/>
        </a:spcAft>
        <a:defRPr sz="2500" b="1">
          <a:solidFill>
            <a:srgbClr val="72123D"/>
          </a:solidFill>
          <a:latin typeface="+mj-lt"/>
          <a:ea typeface="+mj-ea"/>
          <a:cs typeface="+mj-cs"/>
        </a:defRPr>
      </a:lvl1pPr>
      <a:lvl2pPr algn="l" rtl="0" eaLnBrk="1" fontAlgn="base" hangingPunct="1">
        <a:spcBef>
          <a:spcPct val="0"/>
        </a:spcBef>
        <a:spcAft>
          <a:spcPct val="0"/>
        </a:spcAft>
        <a:defRPr sz="2500" b="1">
          <a:solidFill>
            <a:srgbClr val="72123D"/>
          </a:solidFill>
          <a:latin typeface="Tahoma" charset="0"/>
        </a:defRPr>
      </a:lvl2pPr>
      <a:lvl3pPr algn="l" rtl="0" eaLnBrk="1" fontAlgn="base" hangingPunct="1">
        <a:spcBef>
          <a:spcPct val="0"/>
        </a:spcBef>
        <a:spcAft>
          <a:spcPct val="0"/>
        </a:spcAft>
        <a:defRPr sz="2500" b="1">
          <a:solidFill>
            <a:srgbClr val="72123D"/>
          </a:solidFill>
          <a:latin typeface="Tahoma" charset="0"/>
        </a:defRPr>
      </a:lvl3pPr>
      <a:lvl4pPr algn="l" rtl="0" eaLnBrk="1" fontAlgn="base" hangingPunct="1">
        <a:spcBef>
          <a:spcPct val="0"/>
        </a:spcBef>
        <a:spcAft>
          <a:spcPct val="0"/>
        </a:spcAft>
        <a:defRPr sz="2500" b="1">
          <a:solidFill>
            <a:srgbClr val="72123D"/>
          </a:solidFill>
          <a:latin typeface="Tahoma" charset="0"/>
        </a:defRPr>
      </a:lvl4pPr>
      <a:lvl5pPr algn="l" rtl="0" eaLnBrk="1" fontAlgn="base" hangingPunct="1">
        <a:spcBef>
          <a:spcPct val="0"/>
        </a:spcBef>
        <a:spcAft>
          <a:spcPct val="0"/>
        </a:spcAft>
        <a:defRPr sz="2500" b="1">
          <a:solidFill>
            <a:srgbClr val="72123D"/>
          </a:solidFill>
          <a:latin typeface="Tahoma" charset="0"/>
        </a:defRPr>
      </a:lvl5pPr>
      <a:lvl6pPr marL="457200" algn="l" rtl="0" eaLnBrk="1" fontAlgn="base" hangingPunct="1">
        <a:spcBef>
          <a:spcPct val="0"/>
        </a:spcBef>
        <a:spcAft>
          <a:spcPct val="0"/>
        </a:spcAft>
        <a:defRPr sz="2500" b="1">
          <a:solidFill>
            <a:srgbClr val="72123D"/>
          </a:solidFill>
          <a:latin typeface="Tahoma" charset="0"/>
        </a:defRPr>
      </a:lvl6pPr>
      <a:lvl7pPr marL="914400" algn="l" rtl="0" eaLnBrk="1" fontAlgn="base" hangingPunct="1">
        <a:spcBef>
          <a:spcPct val="0"/>
        </a:spcBef>
        <a:spcAft>
          <a:spcPct val="0"/>
        </a:spcAft>
        <a:defRPr sz="2500" b="1">
          <a:solidFill>
            <a:srgbClr val="72123D"/>
          </a:solidFill>
          <a:latin typeface="Tahoma" charset="0"/>
        </a:defRPr>
      </a:lvl7pPr>
      <a:lvl8pPr marL="1371600" algn="l" rtl="0" eaLnBrk="1" fontAlgn="base" hangingPunct="1">
        <a:spcBef>
          <a:spcPct val="0"/>
        </a:spcBef>
        <a:spcAft>
          <a:spcPct val="0"/>
        </a:spcAft>
        <a:defRPr sz="2500" b="1">
          <a:solidFill>
            <a:srgbClr val="72123D"/>
          </a:solidFill>
          <a:latin typeface="Tahoma" charset="0"/>
        </a:defRPr>
      </a:lvl8pPr>
      <a:lvl9pPr marL="1828800" algn="l" rtl="0" eaLnBrk="1" fontAlgn="base" hangingPunct="1">
        <a:spcBef>
          <a:spcPct val="0"/>
        </a:spcBef>
        <a:spcAft>
          <a:spcPct val="0"/>
        </a:spcAft>
        <a:defRPr sz="2500" b="1">
          <a:solidFill>
            <a:srgbClr val="72123D"/>
          </a:solidFill>
          <a:latin typeface="Tahoma" charset="0"/>
        </a:defRPr>
      </a:lvl9pPr>
    </p:titleStyle>
    <p:bodyStyle>
      <a:lvl1pPr marL="271463" indent="-271463" algn="l" rtl="0" eaLnBrk="1" fontAlgn="base" hangingPunct="1">
        <a:spcBef>
          <a:spcPct val="0"/>
        </a:spcBef>
        <a:spcAft>
          <a:spcPct val="50000"/>
        </a:spcAft>
        <a:buClr>
          <a:srgbClr val="D41C0E"/>
        </a:buClr>
        <a:tabLst>
          <a:tab pos="265113" algn="l"/>
        </a:tabLst>
        <a:defRPr>
          <a:solidFill>
            <a:schemeClr val="tx1"/>
          </a:solidFill>
          <a:latin typeface="+mn-lt"/>
          <a:ea typeface="+mn-ea"/>
          <a:cs typeface="+mn-cs"/>
        </a:defRPr>
      </a:lvl1pPr>
      <a:lvl2pPr marL="833438" indent="-292100" algn="l" rtl="0" eaLnBrk="1" fontAlgn="base" hangingPunct="1">
        <a:spcBef>
          <a:spcPct val="0"/>
        </a:spcBef>
        <a:spcAft>
          <a:spcPct val="50000"/>
        </a:spcAft>
        <a:buClr>
          <a:srgbClr val="D41C0E"/>
        </a:buClr>
        <a:buChar char="•"/>
        <a:tabLst>
          <a:tab pos="265113" algn="l"/>
        </a:tabLst>
        <a:defRPr>
          <a:solidFill>
            <a:schemeClr val="tx1"/>
          </a:solidFill>
          <a:latin typeface="Arial" charset="0"/>
        </a:defRPr>
      </a:lvl2pPr>
      <a:lvl3pPr marL="1203325" indent="-190500" algn="l" rtl="0" eaLnBrk="1" fontAlgn="base" hangingPunct="1">
        <a:spcBef>
          <a:spcPct val="0"/>
        </a:spcBef>
        <a:spcAft>
          <a:spcPct val="50000"/>
        </a:spcAft>
        <a:buClr>
          <a:schemeClr val="tx1"/>
        </a:buClr>
        <a:buChar char="–"/>
        <a:tabLst>
          <a:tab pos="265113" algn="l"/>
        </a:tabLst>
        <a:defRPr>
          <a:solidFill>
            <a:schemeClr val="tx1"/>
          </a:solidFill>
          <a:latin typeface="+mn-lt"/>
        </a:defRPr>
      </a:lvl3pPr>
      <a:lvl4pPr marL="1568450" indent="-185738" algn="l" rtl="0" eaLnBrk="1" fontAlgn="base" hangingPunct="1">
        <a:spcBef>
          <a:spcPct val="0"/>
        </a:spcBef>
        <a:spcAft>
          <a:spcPct val="50000"/>
        </a:spcAft>
        <a:buClr>
          <a:schemeClr val="tx1"/>
        </a:buClr>
        <a:buChar char="–"/>
        <a:tabLst>
          <a:tab pos="265113" algn="l"/>
        </a:tabLst>
        <a:defRPr>
          <a:solidFill>
            <a:schemeClr val="tx1"/>
          </a:solidFill>
          <a:latin typeface="+mn-lt"/>
        </a:defRPr>
      </a:lvl4pPr>
      <a:lvl5pPr marL="1938338" indent="-190500" algn="l" rtl="0" eaLnBrk="1" fontAlgn="base" hangingPunct="1">
        <a:spcBef>
          <a:spcPct val="0"/>
        </a:spcBef>
        <a:spcAft>
          <a:spcPct val="50000"/>
        </a:spcAft>
        <a:buClr>
          <a:schemeClr val="tx1"/>
        </a:buClr>
        <a:buChar char="–"/>
        <a:tabLst>
          <a:tab pos="265113" algn="l"/>
        </a:tabLst>
        <a:defRPr>
          <a:solidFill>
            <a:schemeClr val="tx1"/>
          </a:solidFill>
          <a:latin typeface="+mn-lt"/>
        </a:defRPr>
      </a:lvl5pPr>
      <a:lvl6pPr marL="2395538" indent="-190500" algn="l" rtl="0" eaLnBrk="1" fontAlgn="base" hangingPunct="1">
        <a:spcBef>
          <a:spcPct val="0"/>
        </a:spcBef>
        <a:spcAft>
          <a:spcPct val="50000"/>
        </a:spcAft>
        <a:buClr>
          <a:schemeClr val="tx1"/>
        </a:buClr>
        <a:buChar char="–"/>
        <a:tabLst>
          <a:tab pos="265113" algn="l"/>
        </a:tabLst>
        <a:defRPr>
          <a:solidFill>
            <a:schemeClr val="tx1"/>
          </a:solidFill>
          <a:latin typeface="+mn-lt"/>
        </a:defRPr>
      </a:lvl6pPr>
      <a:lvl7pPr marL="2852738" indent="-190500" algn="l" rtl="0" eaLnBrk="1" fontAlgn="base" hangingPunct="1">
        <a:spcBef>
          <a:spcPct val="0"/>
        </a:spcBef>
        <a:spcAft>
          <a:spcPct val="50000"/>
        </a:spcAft>
        <a:buClr>
          <a:schemeClr val="tx1"/>
        </a:buClr>
        <a:buChar char="–"/>
        <a:tabLst>
          <a:tab pos="265113" algn="l"/>
        </a:tabLst>
        <a:defRPr>
          <a:solidFill>
            <a:schemeClr val="tx1"/>
          </a:solidFill>
          <a:latin typeface="+mn-lt"/>
        </a:defRPr>
      </a:lvl7pPr>
      <a:lvl8pPr marL="3309938" indent="-190500" algn="l" rtl="0" eaLnBrk="1" fontAlgn="base" hangingPunct="1">
        <a:spcBef>
          <a:spcPct val="0"/>
        </a:spcBef>
        <a:spcAft>
          <a:spcPct val="50000"/>
        </a:spcAft>
        <a:buClr>
          <a:schemeClr val="tx1"/>
        </a:buClr>
        <a:buChar char="–"/>
        <a:tabLst>
          <a:tab pos="265113" algn="l"/>
        </a:tabLst>
        <a:defRPr>
          <a:solidFill>
            <a:schemeClr val="tx1"/>
          </a:solidFill>
          <a:latin typeface="+mn-lt"/>
        </a:defRPr>
      </a:lvl8pPr>
      <a:lvl9pPr marL="3767138" indent="-190500" algn="l" rtl="0" eaLnBrk="1" fontAlgn="base" hangingPunct="1">
        <a:spcBef>
          <a:spcPct val="0"/>
        </a:spcBef>
        <a:spcAft>
          <a:spcPct val="50000"/>
        </a:spcAft>
        <a:buClr>
          <a:schemeClr val="tx1"/>
        </a:buClr>
        <a:buChar char="–"/>
        <a:tabLst>
          <a:tab pos="265113" algn="l"/>
        </a:tabLst>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gif"/><Relationship Id="rId7" Type="http://schemas.openxmlformats.org/officeDocument/2006/relationships/image" Target="../media/image19.gif"/><Relationship Id="rId2" Type="http://schemas.openxmlformats.org/officeDocument/2006/relationships/image" Target="../media/image14.gif"/><Relationship Id="rId1" Type="http://schemas.openxmlformats.org/officeDocument/2006/relationships/slideLayout" Target="../slideLayouts/slideLayout2.xml"/><Relationship Id="rId6" Type="http://schemas.openxmlformats.org/officeDocument/2006/relationships/image" Target="../media/image18.gif"/><Relationship Id="rId5" Type="http://schemas.openxmlformats.org/officeDocument/2006/relationships/image" Target="../media/image17.jp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
            <a:ext cx="9144000" cy="6858001"/>
            <a:chOff x="0" y="-1"/>
            <a:chExt cx="9144000" cy="6858001"/>
          </a:xfrm>
        </p:grpSpPr>
        <p:sp>
          <p:nvSpPr>
            <p:cNvPr id="10" name="Rectangle 9"/>
            <p:cNvSpPr/>
            <p:nvPr/>
          </p:nvSpPr>
          <p:spPr>
            <a:xfrm>
              <a:off x="0" y="-1"/>
              <a:ext cx="2406316"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nvGrpSpPr>
            <p:cNvPr id="14" name="Group 13"/>
            <p:cNvGrpSpPr/>
            <p:nvPr/>
          </p:nvGrpSpPr>
          <p:grpSpPr>
            <a:xfrm>
              <a:off x="2286000" y="-1"/>
              <a:ext cx="6858000" cy="6858000"/>
              <a:chOff x="2286000" y="-1"/>
              <a:chExt cx="6858000" cy="685800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1"/>
                <a:ext cx="6858000" cy="6858000"/>
              </a:xfrm>
              <a:prstGeom prst="rect">
                <a:avLst/>
              </a:prstGeom>
            </p:spPr>
          </p:pic>
          <p:grpSp>
            <p:nvGrpSpPr>
              <p:cNvPr id="13" name="Group 12"/>
              <p:cNvGrpSpPr/>
              <p:nvPr/>
            </p:nvGrpSpPr>
            <p:grpSpPr>
              <a:xfrm>
                <a:off x="2634916" y="366051"/>
                <a:ext cx="4038838" cy="3047709"/>
                <a:chOff x="2634916" y="366051"/>
                <a:chExt cx="4038838" cy="3047709"/>
              </a:xfrm>
            </p:grpSpPr>
            <p:sp>
              <p:nvSpPr>
                <p:cNvPr id="11" name="Rectangle 10"/>
                <p:cNvSpPr/>
                <p:nvPr/>
              </p:nvSpPr>
              <p:spPr>
                <a:xfrm>
                  <a:off x="2634916" y="2442117"/>
                  <a:ext cx="3357796" cy="9716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Rectangle 11"/>
                <p:cNvSpPr/>
                <p:nvPr/>
              </p:nvSpPr>
              <p:spPr>
                <a:xfrm>
                  <a:off x="2751909" y="366051"/>
                  <a:ext cx="3921845" cy="42893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grpSp>
      </p:grpSp>
      <p:sp>
        <p:nvSpPr>
          <p:cNvPr id="7" name="Title 6"/>
          <p:cNvSpPr>
            <a:spLocks noGrp="1"/>
          </p:cNvSpPr>
          <p:nvPr>
            <p:ph type="ctrTitle"/>
          </p:nvPr>
        </p:nvSpPr>
        <p:spPr>
          <a:xfrm>
            <a:off x="245328" y="2698382"/>
            <a:ext cx="5541862" cy="1461235"/>
          </a:xfrm>
        </p:spPr>
        <p:txBody>
          <a:bodyPr>
            <a:normAutofit fontScale="90000"/>
          </a:bodyPr>
          <a:lstStyle/>
          <a:p>
            <a:r>
              <a:rPr lang="de-CH" dirty="0">
                <a:solidFill>
                  <a:schemeClr val="bg1"/>
                </a:solidFill>
              </a:rPr>
              <a:t>Aufklärungskampagne zu versteckten Kabelgebühren</a:t>
            </a:r>
            <a:r>
              <a:rPr lang="en-US" dirty="0">
                <a:solidFill>
                  <a:schemeClr val="bg1"/>
                </a:solidFill>
              </a:rPr>
              <a:t/>
            </a:r>
            <a:br>
              <a:rPr lang="en-US" dirty="0">
                <a:solidFill>
                  <a:schemeClr val="bg1"/>
                </a:solidFill>
              </a:rPr>
            </a:br>
            <a:endParaRPr lang="de-CH" dirty="0">
              <a:solidFill>
                <a:schemeClr val="bg1"/>
              </a:solidFill>
            </a:endParaRPr>
          </a:p>
        </p:txBody>
      </p:sp>
    </p:spTree>
    <p:extLst>
      <p:ext uri="{BB962C8B-B14F-4D97-AF65-F5344CB8AC3E}">
        <p14:creationId xmlns:p14="http://schemas.microsoft.com/office/powerpoint/2010/main" val="23444245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705514" y="-106325"/>
            <a:ext cx="9931990" cy="7042766"/>
            <a:chOff x="-31873984" y="-14815714"/>
            <a:chExt cx="44471433" cy="31534656"/>
          </a:xfrm>
        </p:grpSpPr>
        <p:pic>
          <p:nvPicPr>
            <p:cNvPr id="7" name="Picture 6"/>
            <p:cNvPicPr>
              <a:picLocks noChangeAspect="1"/>
            </p:cNvPicPr>
            <p:nvPr/>
          </p:nvPicPr>
          <p:blipFill>
            <a:blip r:embed="rId2"/>
            <a:stretch>
              <a:fillRect/>
            </a:stretch>
          </p:blipFill>
          <p:spPr>
            <a:xfrm>
              <a:off x="-8067979" y="-14815714"/>
              <a:ext cx="20665428" cy="31534656"/>
            </a:xfrm>
            <a:prstGeom prst="rect">
              <a:avLst/>
            </a:prstGeom>
          </p:spPr>
        </p:pic>
        <p:pic>
          <p:nvPicPr>
            <p:cNvPr id="8" name="Picture 7"/>
            <p:cNvPicPr>
              <a:picLocks noChangeAspect="1"/>
            </p:cNvPicPr>
            <p:nvPr/>
          </p:nvPicPr>
          <p:blipFill>
            <a:blip r:embed="rId3"/>
            <a:stretch>
              <a:fillRect/>
            </a:stretch>
          </p:blipFill>
          <p:spPr>
            <a:xfrm>
              <a:off x="-31873984" y="-14815714"/>
              <a:ext cx="24168905" cy="31534656"/>
            </a:xfrm>
            <a:prstGeom prst="rect">
              <a:avLst/>
            </a:prstGeom>
          </p:spPr>
        </p:pic>
      </p:grpSp>
      <p:sp>
        <p:nvSpPr>
          <p:cNvPr id="9" name="Title 8"/>
          <p:cNvSpPr>
            <a:spLocks noGrp="1"/>
          </p:cNvSpPr>
          <p:nvPr>
            <p:ph type="title"/>
          </p:nvPr>
        </p:nvSpPr>
        <p:spPr/>
        <p:txBody>
          <a:bodyPr/>
          <a:lstStyle/>
          <a:p>
            <a:r>
              <a:rPr lang="de-CH" dirty="0" smtClean="0"/>
              <a:t>Übersicht der Massnahmen</a:t>
            </a:r>
            <a:endParaRPr lang="de-CH" dirty="0"/>
          </a:p>
        </p:txBody>
      </p:sp>
      <p:sp>
        <p:nvSpPr>
          <p:cNvPr id="10" name="Content Placeholder 9"/>
          <p:cNvSpPr>
            <a:spLocks noGrp="1"/>
          </p:cNvSpPr>
          <p:nvPr>
            <p:ph idx="1"/>
          </p:nvPr>
        </p:nvSpPr>
        <p:spPr>
          <a:xfrm>
            <a:off x="222250" y="1193761"/>
            <a:ext cx="5646922" cy="5056632"/>
          </a:xfrm>
        </p:spPr>
        <p:txBody>
          <a:bodyPr>
            <a:normAutofit lnSpcReduction="10000"/>
          </a:bodyPr>
          <a:lstStyle/>
          <a:p>
            <a:pPr marL="0" indent="0">
              <a:buNone/>
            </a:pPr>
            <a:r>
              <a:rPr lang="de-CH" b="1" dirty="0"/>
              <a:t>Online / Digitale Werbemittel</a:t>
            </a:r>
          </a:p>
          <a:p>
            <a:pPr marL="171450" indent="-171450"/>
            <a:r>
              <a:rPr lang="de-CH" sz="1500" dirty="0" err="1" smtClean="0"/>
              <a:t>Casefilm</a:t>
            </a:r>
            <a:endParaRPr lang="de-CH" sz="1500" dirty="0"/>
          </a:p>
          <a:p>
            <a:pPr marL="171450" indent="-171450"/>
            <a:r>
              <a:rPr lang="de-CH" sz="1500" dirty="0"/>
              <a:t>Landingpage</a:t>
            </a:r>
          </a:p>
          <a:p>
            <a:pPr marL="171450" indent="-171450"/>
            <a:r>
              <a:rPr lang="de-CH" sz="1500" dirty="0" err="1"/>
              <a:t>PoS</a:t>
            </a:r>
            <a:r>
              <a:rPr lang="de-CH" sz="1500" dirty="0"/>
              <a:t> Animation (Mediamarkt)</a:t>
            </a:r>
          </a:p>
          <a:p>
            <a:pPr marL="171450" indent="-171450"/>
            <a:r>
              <a:rPr lang="de-CH" sz="1500" dirty="0"/>
              <a:t>Online Banner</a:t>
            </a:r>
          </a:p>
          <a:p>
            <a:pPr marL="171450" indent="-171450"/>
            <a:r>
              <a:rPr lang="de-CH" sz="1500" dirty="0" err="1"/>
              <a:t>Social</a:t>
            </a:r>
            <a:r>
              <a:rPr lang="de-CH" sz="1500" dirty="0"/>
              <a:t> Media Kampagne (Facebook)</a:t>
            </a:r>
          </a:p>
          <a:p>
            <a:pPr marL="171450" indent="-171450"/>
            <a:r>
              <a:rPr lang="de-CH" sz="1500" dirty="0" smtClean="0"/>
              <a:t>Newsletter</a:t>
            </a:r>
          </a:p>
          <a:p>
            <a:pPr marL="171450" indent="-171450"/>
            <a:endParaRPr lang="de-CH" dirty="0"/>
          </a:p>
          <a:p>
            <a:pPr marL="171450" indent="-171450"/>
            <a:endParaRPr lang="de-CH" dirty="0"/>
          </a:p>
          <a:p>
            <a:pPr marL="0" indent="0">
              <a:buNone/>
            </a:pPr>
            <a:r>
              <a:rPr lang="de-CH" b="1" dirty="0"/>
              <a:t>Print / Physische Werbemittel</a:t>
            </a:r>
          </a:p>
          <a:p>
            <a:r>
              <a:rPr lang="de-CH" sz="1500" dirty="0" err="1"/>
              <a:t>Direct</a:t>
            </a:r>
            <a:r>
              <a:rPr lang="de-CH" sz="1500" dirty="0"/>
              <a:t> Mailing mit Kündigungsschreiben, Informationsfolder und Antwortkuvert</a:t>
            </a:r>
          </a:p>
          <a:p>
            <a:r>
              <a:rPr lang="de-CH" sz="1500" dirty="0"/>
              <a:t>Bill Message</a:t>
            </a:r>
          </a:p>
          <a:p>
            <a:r>
              <a:rPr lang="de-CH" sz="1500" dirty="0"/>
              <a:t>Poster</a:t>
            </a:r>
          </a:p>
          <a:p>
            <a:r>
              <a:rPr lang="de-CH" sz="1500" dirty="0"/>
              <a:t>Poster Bikes</a:t>
            </a:r>
          </a:p>
          <a:p>
            <a:r>
              <a:rPr lang="de-CH" sz="1500" dirty="0"/>
              <a:t>Aufkleber</a:t>
            </a:r>
          </a:p>
          <a:p>
            <a:pPr marL="0" indent="0">
              <a:buNone/>
            </a:pPr>
            <a:endParaRPr lang="de-CH"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 Sunrise</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3D8F6FD-800A-4758-9DFC-1C25E0618F0D}" type="slidenum">
              <a:rPr lang="en-US" smtClean="0">
                <a:solidFill>
                  <a:prstClr val="black">
                    <a:tint val="75000"/>
                  </a:prstClr>
                </a:solidFill>
              </a:rPr>
              <a:pPr/>
              <a:t>2</a:t>
            </a:fld>
            <a:endParaRPr lang="en-US">
              <a:solidFill>
                <a:prstClr val="black">
                  <a:tint val="75000"/>
                </a:prstClr>
              </a:solidFill>
            </a:endParaRPr>
          </a:p>
        </p:txBody>
      </p:sp>
    </p:spTree>
    <p:extLst>
      <p:ext uri="{BB962C8B-B14F-4D97-AF65-F5344CB8AC3E}">
        <p14:creationId xmlns:p14="http://schemas.microsoft.com/office/powerpoint/2010/main" val="32602579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CH" sz="2800" dirty="0" smtClean="0"/>
              <a:t>Präsentationstemplate</a:t>
            </a:r>
            <a:endParaRPr lang="de-CH" sz="2800" dirty="0"/>
          </a:p>
        </p:txBody>
      </p:sp>
      <p:sp>
        <p:nvSpPr>
          <p:cNvPr id="4" name="Date Placeholder 3"/>
          <p:cNvSpPr>
            <a:spLocks noGrp="1"/>
          </p:cNvSpPr>
          <p:nvPr>
            <p:ph type="dt" sz="half" idx="10"/>
          </p:nvPr>
        </p:nvSpPr>
        <p:spPr/>
        <p:txBody>
          <a:bodyPr/>
          <a:lstStyle/>
          <a:p>
            <a:r>
              <a:rPr lang="en-US" sz="1000" dirty="0" smtClean="0">
                <a:solidFill>
                  <a:prstClr val="black">
                    <a:tint val="75000"/>
                  </a:prstClr>
                </a:solidFill>
              </a:rPr>
              <a:t>© Sunrise</a:t>
            </a:r>
            <a:endParaRPr lang="en-US" sz="1000"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3D8F6FD-800A-4758-9DFC-1C25E0618F0D}" type="slidenum">
              <a:rPr lang="en-US" sz="1000" smtClean="0">
                <a:solidFill>
                  <a:prstClr val="black">
                    <a:tint val="75000"/>
                  </a:prstClr>
                </a:solidFill>
              </a:rPr>
              <a:pPr/>
              <a:t>3</a:t>
            </a:fld>
            <a:endParaRPr lang="en-US" sz="1000" dirty="0">
              <a:solidFill>
                <a:prstClr val="black">
                  <a:tint val="75000"/>
                </a:prstClr>
              </a:solidFill>
            </a:endParaRPr>
          </a:p>
        </p:txBody>
      </p:sp>
      <p:pic>
        <p:nvPicPr>
          <p:cNvPr id="8" name="Picture 7"/>
          <p:cNvPicPr>
            <a:picLocks noChangeAspect="1"/>
          </p:cNvPicPr>
          <p:nvPr/>
        </p:nvPicPr>
        <p:blipFill>
          <a:blip r:embed="rId2"/>
          <a:stretch>
            <a:fillRect/>
          </a:stretch>
        </p:blipFill>
        <p:spPr>
          <a:xfrm>
            <a:off x="205014" y="5984610"/>
            <a:ext cx="268590" cy="339271"/>
          </a:xfrm>
          <a:prstGeom prst="rect">
            <a:avLst/>
          </a:prstGeom>
        </p:spPr>
      </p:pic>
      <p:sp>
        <p:nvSpPr>
          <p:cNvPr id="9" name="TextBox 8"/>
          <p:cNvSpPr txBox="1"/>
          <p:nvPr/>
        </p:nvSpPr>
        <p:spPr>
          <a:xfrm>
            <a:off x="623781" y="6046882"/>
            <a:ext cx="6926550" cy="276999"/>
          </a:xfrm>
          <a:prstGeom prst="rect">
            <a:avLst/>
          </a:prstGeom>
          <a:solidFill>
            <a:schemeClr val="bg1">
              <a:lumMod val="95000"/>
            </a:schemeClr>
          </a:solidFill>
        </p:spPr>
        <p:txBody>
          <a:bodyPr wrap="square" rtlCol="0">
            <a:spAutoFit/>
          </a:bodyPr>
          <a:lstStyle/>
          <a:p>
            <a:r>
              <a:rPr lang="de-CH" sz="1200" dirty="0" smtClean="0"/>
              <a:t>Präsentationstemplate bitte im Einreichungsportal anschauen</a:t>
            </a:r>
            <a:endParaRPr lang="de-CH" sz="1200" dirty="0"/>
          </a:p>
        </p:txBody>
      </p:sp>
      <p:pic>
        <p:nvPicPr>
          <p:cNvPr id="6" name="Grafik 5"/>
          <p:cNvPicPr>
            <a:picLocks noChangeAspect="1"/>
          </p:cNvPicPr>
          <p:nvPr/>
        </p:nvPicPr>
        <p:blipFill>
          <a:blip r:embed="rId3"/>
          <a:stretch>
            <a:fillRect/>
          </a:stretch>
        </p:blipFill>
        <p:spPr>
          <a:xfrm>
            <a:off x="222250" y="992460"/>
            <a:ext cx="6960603" cy="4910641"/>
          </a:xfrm>
          <a:prstGeom prst="rect">
            <a:avLst/>
          </a:prstGeom>
        </p:spPr>
      </p:pic>
    </p:spTree>
    <p:extLst>
      <p:ext uri="{BB962C8B-B14F-4D97-AF65-F5344CB8AC3E}">
        <p14:creationId xmlns:p14="http://schemas.microsoft.com/office/powerpoint/2010/main" val="2700581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de-CH" dirty="0" smtClean="0"/>
              <a:t>Videos</a:t>
            </a:r>
            <a:endParaRPr lang="de-CH" dirty="0"/>
          </a:p>
        </p:txBody>
      </p:sp>
      <p:sp>
        <p:nvSpPr>
          <p:cNvPr id="7" name="Subtitle 6"/>
          <p:cNvSpPr>
            <a:spLocks noGrp="1"/>
          </p:cNvSpPr>
          <p:nvPr>
            <p:ph type="subTitle" idx="1"/>
          </p:nvPr>
        </p:nvSpPr>
        <p:spPr/>
        <p:txBody>
          <a:bodyPr/>
          <a:lstStyle/>
          <a:p>
            <a:endParaRPr lang="de-CH"/>
          </a:p>
        </p:txBody>
      </p:sp>
      <p:sp>
        <p:nvSpPr>
          <p:cNvPr id="4" name="Date Placeholder 3"/>
          <p:cNvSpPr>
            <a:spLocks noGrp="1"/>
          </p:cNvSpPr>
          <p:nvPr>
            <p:ph type="dt" sz="half" idx="10"/>
          </p:nvPr>
        </p:nvSpPr>
        <p:spPr/>
        <p:txBody>
          <a:bodyPr/>
          <a:lstStyle/>
          <a:p>
            <a:r>
              <a:rPr lang="en-US" dirty="0" smtClean="0">
                <a:solidFill>
                  <a:prstClr val="black">
                    <a:tint val="75000"/>
                  </a:prstClr>
                </a:solidFill>
              </a:rPr>
              <a:t>© Sunrise</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3D8F6FD-800A-4758-9DFC-1C25E0618F0D}" type="slidenum">
              <a:rPr lang="en-US" smtClean="0">
                <a:solidFill>
                  <a:prstClr val="black">
                    <a:tint val="75000"/>
                  </a:prstClr>
                </a:solidFill>
              </a:rPr>
              <a:pPr/>
              <a:t>4</a:t>
            </a:fld>
            <a:endParaRPr lang="en-US">
              <a:solidFill>
                <a:prstClr val="black">
                  <a:tint val="75000"/>
                </a:prstClr>
              </a:solidFill>
            </a:endParaRPr>
          </a:p>
        </p:txBody>
      </p:sp>
      <p:pic>
        <p:nvPicPr>
          <p:cNvPr id="8" name="Picture 7"/>
          <p:cNvPicPr>
            <a:picLocks noChangeAspect="1"/>
          </p:cNvPicPr>
          <p:nvPr/>
        </p:nvPicPr>
        <p:blipFill>
          <a:blip r:embed="rId2"/>
          <a:stretch>
            <a:fillRect/>
          </a:stretch>
        </p:blipFill>
        <p:spPr>
          <a:xfrm>
            <a:off x="222250" y="3241504"/>
            <a:ext cx="268590" cy="339271"/>
          </a:xfrm>
          <a:prstGeom prst="rect">
            <a:avLst/>
          </a:prstGeom>
        </p:spPr>
      </p:pic>
      <p:sp>
        <p:nvSpPr>
          <p:cNvPr id="9" name="TextBox 8"/>
          <p:cNvSpPr txBox="1"/>
          <p:nvPr/>
        </p:nvSpPr>
        <p:spPr>
          <a:xfrm>
            <a:off x="641017" y="3303776"/>
            <a:ext cx="6600180" cy="276999"/>
          </a:xfrm>
          <a:prstGeom prst="rect">
            <a:avLst/>
          </a:prstGeom>
          <a:solidFill>
            <a:schemeClr val="bg1">
              <a:lumMod val="95000"/>
            </a:schemeClr>
          </a:solidFill>
        </p:spPr>
        <p:txBody>
          <a:bodyPr wrap="square" rtlCol="0">
            <a:spAutoFit/>
          </a:bodyPr>
          <a:lstStyle/>
          <a:p>
            <a:r>
              <a:rPr lang="de-CH" sz="1200" dirty="0" smtClean="0"/>
              <a:t>Bitte die nachfolgenden Videos im Einreichungsportal anschauen</a:t>
            </a:r>
            <a:endParaRPr lang="de-CH" sz="1200" dirty="0"/>
          </a:p>
        </p:txBody>
      </p:sp>
    </p:spTree>
    <p:extLst>
      <p:ext uri="{BB962C8B-B14F-4D97-AF65-F5344CB8AC3E}">
        <p14:creationId xmlns:p14="http://schemas.microsoft.com/office/powerpoint/2010/main" val="3883441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de-CH" dirty="0" err="1" smtClean="0"/>
              <a:t>Casefilm</a:t>
            </a:r>
            <a:endParaRPr lang="de-CH"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 Sunrise</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3D8F6FD-800A-4758-9DFC-1C25E0618F0D}" type="slidenum">
              <a:rPr lang="en-US" smtClean="0">
                <a:solidFill>
                  <a:prstClr val="black">
                    <a:tint val="75000"/>
                  </a:prstClr>
                </a:solidFill>
              </a:rPr>
              <a:pPr/>
              <a:t>5</a:t>
            </a:fld>
            <a:endParaRPr lang="en-US">
              <a:solidFill>
                <a:prstClr val="black">
                  <a:tint val="75000"/>
                </a:prstClr>
              </a:solidFill>
            </a:endParaRPr>
          </a:p>
        </p:txBody>
      </p:sp>
      <p:pic>
        <p:nvPicPr>
          <p:cNvPr id="12" name="Picture 11"/>
          <p:cNvPicPr>
            <a:picLocks noChangeAspect="1"/>
          </p:cNvPicPr>
          <p:nvPr/>
        </p:nvPicPr>
        <p:blipFill>
          <a:blip r:embed="rId2"/>
          <a:stretch>
            <a:fillRect/>
          </a:stretch>
        </p:blipFill>
        <p:spPr>
          <a:xfrm>
            <a:off x="992204" y="5614590"/>
            <a:ext cx="268590" cy="339271"/>
          </a:xfrm>
          <a:prstGeom prst="rect">
            <a:avLst/>
          </a:prstGeom>
        </p:spPr>
      </p:pic>
      <p:sp>
        <p:nvSpPr>
          <p:cNvPr id="13" name="TextBox 12"/>
          <p:cNvSpPr txBox="1"/>
          <p:nvPr/>
        </p:nvSpPr>
        <p:spPr>
          <a:xfrm>
            <a:off x="1410971" y="5676862"/>
            <a:ext cx="6600180" cy="276999"/>
          </a:xfrm>
          <a:prstGeom prst="rect">
            <a:avLst/>
          </a:prstGeom>
          <a:solidFill>
            <a:schemeClr val="bg1">
              <a:lumMod val="95000"/>
            </a:schemeClr>
          </a:solidFill>
        </p:spPr>
        <p:txBody>
          <a:bodyPr wrap="square" rtlCol="0">
            <a:spAutoFit/>
          </a:bodyPr>
          <a:lstStyle/>
          <a:p>
            <a:r>
              <a:rPr lang="de-CH" sz="1200" dirty="0" smtClean="0"/>
              <a:t>Bitte </a:t>
            </a:r>
            <a:r>
              <a:rPr lang="de-CH" sz="1200" b="1" dirty="0" smtClean="0"/>
              <a:t>Casefilm.mp4</a:t>
            </a:r>
            <a:r>
              <a:rPr lang="de-CH" sz="1200" dirty="0" smtClean="0"/>
              <a:t> im Einreichungsportal anschauen</a:t>
            </a:r>
            <a:endParaRPr lang="de-CH" sz="1200" dirty="0"/>
          </a:p>
        </p:txBody>
      </p:sp>
      <p:pic>
        <p:nvPicPr>
          <p:cNvPr id="2" name="Picture 1"/>
          <p:cNvPicPr>
            <a:picLocks noChangeAspect="1"/>
          </p:cNvPicPr>
          <p:nvPr/>
        </p:nvPicPr>
        <p:blipFill>
          <a:blip r:embed="rId3"/>
          <a:stretch>
            <a:fillRect/>
          </a:stretch>
        </p:blipFill>
        <p:spPr>
          <a:xfrm>
            <a:off x="1347787" y="1528762"/>
            <a:ext cx="6448425" cy="3800475"/>
          </a:xfrm>
          <a:prstGeom prst="rect">
            <a:avLst/>
          </a:prstGeom>
        </p:spPr>
      </p:pic>
    </p:spTree>
    <p:extLst>
      <p:ext uri="{BB962C8B-B14F-4D97-AF65-F5344CB8AC3E}">
        <p14:creationId xmlns:p14="http://schemas.microsoft.com/office/powerpoint/2010/main" val="2730507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Landingpage </a:t>
            </a:r>
            <a:r>
              <a:rPr lang="de-CH" dirty="0" err="1" smtClean="0"/>
              <a:t>Screencast</a:t>
            </a:r>
            <a:endParaRPr lang="de-CH"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 Sunrise</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3D8F6FD-800A-4758-9DFC-1C25E0618F0D}" type="slidenum">
              <a:rPr lang="en-US" smtClean="0">
                <a:solidFill>
                  <a:prstClr val="black">
                    <a:tint val="75000"/>
                  </a:prstClr>
                </a:solidFill>
              </a:rPr>
              <a:pPr/>
              <a:t>6</a:t>
            </a:fld>
            <a:endParaRPr lang="en-US">
              <a:solidFill>
                <a:prstClr val="black">
                  <a:tint val="75000"/>
                </a:prstClr>
              </a:solidFill>
            </a:endParaRPr>
          </a:p>
        </p:txBody>
      </p:sp>
      <p:pic>
        <p:nvPicPr>
          <p:cNvPr id="6" name="Picture 5"/>
          <p:cNvPicPr>
            <a:picLocks noChangeAspect="1"/>
          </p:cNvPicPr>
          <p:nvPr/>
        </p:nvPicPr>
        <p:blipFill>
          <a:blip r:embed="rId2"/>
          <a:stretch>
            <a:fillRect/>
          </a:stretch>
        </p:blipFill>
        <p:spPr>
          <a:xfrm>
            <a:off x="992204" y="1316847"/>
            <a:ext cx="6884652" cy="4089993"/>
          </a:xfrm>
          <a:prstGeom prst="rect">
            <a:avLst/>
          </a:prstGeom>
        </p:spPr>
      </p:pic>
      <p:pic>
        <p:nvPicPr>
          <p:cNvPr id="7" name="Picture 6"/>
          <p:cNvPicPr>
            <a:picLocks noChangeAspect="1"/>
          </p:cNvPicPr>
          <p:nvPr/>
        </p:nvPicPr>
        <p:blipFill>
          <a:blip r:embed="rId3"/>
          <a:stretch>
            <a:fillRect/>
          </a:stretch>
        </p:blipFill>
        <p:spPr>
          <a:xfrm>
            <a:off x="992204" y="5614590"/>
            <a:ext cx="268590" cy="339271"/>
          </a:xfrm>
          <a:prstGeom prst="rect">
            <a:avLst/>
          </a:prstGeom>
        </p:spPr>
      </p:pic>
      <p:sp>
        <p:nvSpPr>
          <p:cNvPr id="8" name="TextBox 7"/>
          <p:cNvSpPr txBox="1"/>
          <p:nvPr/>
        </p:nvSpPr>
        <p:spPr>
          <a:xfrm>
            <a:off x="1410971" y="5676862"/>
            <a:ext cx="6600180" cy="276999"/>
          </a:xfrm>
          <a:prstGeom prst="rect">
            <a:avLst/>
          </a:prstGeom>
          <a:solidFill>
            <a:schemeClr val="bg1">
              <a:lumMod val="95000"/>
            </a:schemeClr>
          </a:solidFill>
        </p:spPr>
        <p:txBody>
          <a:bodyPr wrap="square" rtlCol="0">
            <a:spAutoFit/>
          </a:bodyPr>
          <a:lstStyle/>
          <a:p>
            <a:r>
              <a:rPr lang="de-CH" sz="1200" dirty="0" smtClean="0"/>
              <a:t>Bitte </a:t>
            </a:r>
            <a:r>
              <a:rPr lang="de-CH" sz="1200" b="1" dirty="0" smtClean="0"/>
              <a:t>Geldfresser_screencast.mp4</a:t>
            </a:r>
            <a:r>
              <a:rPr lang="de-CH" sz="1200" dirty="0" smtClean="0"/>
              <a:t> im Einreichungsportal anschauen</a:t>
            </a:r>
            <a:endParaRPr lang="de-CH" sz="1200" dirty="0"/>
          </a:p>
        </p:txBody>
      </p:sp>
    </p:spTree>
    <p:extLst>
      <p:ext uri="{BB962C8B-B14F-4D97-AF65-F5344CB8AC3E}">
        <p14:creationId xmlns:p14="http://schemas.microsoft.com/office/powerpoint/2010/main" val="41333584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err="1" smtClean="0"/>
              <a:t>PoS</a:t>
            </a:r>
            <a:r>
              <a:rPr lang="de-CH" dirty="0" smtClean="0"/>
              <a:t> Animation Mediamarkt</a:t>
            </a:r>
            <a:endParaRPr lang="de-CH"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 Sunrise</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3D8F6FD-800A-4758-9DFC-1C25E0618F0D}" type="slidenum">
              <a:rPr lang="en-US" smtClean="0">
                <a:solidFill>
                  <a:prstClr val="black">
                    <a:tint val="75000"/>
                  </a:prstClr>
                </a:solidFill>
              </a:rPr>
              <a:pPr/>
              <a:t>7</a:t>
            </a:fld>
            <a:endParaRPr lang="en-US">
              <a:solidFill>
                <a:prstClr val="black">
                  <a:tint val="75000"/>
                </a:prstClr>
              </a:solidFill>
            </a:endParaRPr>
          </a:p>
        </p:txBody>
      </p:sp>
      <p:pic>
        <p:nvPicPr>
          <p:cNvPr id="6" name="Picture 5"/>
          <p:cNvPicPr>
            <a:picLocks noChangeAspect="1"/>
          </p:cNvPicPr>
          <p:nvPr/>
        </p:nvPicPr>
        <p:blipFill>
          <a:blip r:embed="rId2"/>
          <a:stretch>
            <a:fillRect/>
          </a:stretch>
        </p:blipFill>
        <p:spPr>
          <a:xfrm>
            <a:off x="1343025" y="1533525"/>
            <a:ext cx="6457950" cy="3790950"/>
          </a:xfrm>
          <a:prstGeom prst="rect">
            <a:avLst/>
          </a:prstGeom>
        </p:spPr>
      </p:pic>
      <p:pic>
        <p:nvPicPr>
          <p:cNvPr id="7" name="Picture 6"/>
          <p:cNvPicPr>
            <a:picLocks noChangeAspect="1"/>
          </p:cNvPicPr>
          <p:nvPr/>
        </p:nvPicPr>
        <p:blipFill>
          <a:blip r:embed="rId3"/>
          <a:stretch>
            <a:fillRect/>
          </a:stretch>
        </p:blipFill>
        <p:spPr>
          <a:xfrm>
            <a:off x="992204" y="5614590"/>
            <a:ext cx="268590" cy="339271"/>
          </a:xfrm>
          <a:prstGeom prst="rect">
            <a:avLst/>
          </a:prstGeom>
        </p:spPr>
      </p:pic>
      <p:sp>
        <p:nvSpPr>
          <p:cNvPr id="8" name="TextBox 7"/>
          <p:cNvSpPr txBox="1"/>
          <p:nvPr/>
        </p:nvSpPr>
        <p:spPr>
          <a:xfrm>
            <a:off x="1410971" y="5676862"/>
            <a:ext cx="6600180" cy="276999"/>
          </a:xfrm>
          <a:prstGeom prst="rect">
            <a:avLst/>
          </a:prstGeom>
          <a:solidFill>
            <a:schemeClr val="bg1">
              <a:lumMod val="95000"/>
            </a:schemeClr>
          </a:solidFill>
        </p:spPr>
        <p:txBody>
          <a:bodyPr wrap="square" rtlCol="0">
            <a:spAutoFit/>
          </a:bodyPr>
          <a:lstStyle/>
          <a:p>
            <a:r>
              <a:rPr lang="de-CH" sz="1200" dirty="0" smtClean="0"/>
              <a:t>Bitte </a:t>
            </a:r>
            <a:r>
              <a:rPr lang="de-CH" sz="1200" b="1" dirty="0" err="1" smtClean="0"/>
              <a:t>PoS</a:t>
            </a:r>
            <a:r>
              <a:rPr lang="de-CH" sz="1200" b="1" dirty="0" smtClean="0"/>
              <a:t> Animation Mediamarkt.wmv </a:t>
            </a:r>
            <a:r>
              <a:rPr lang="de-CH" sz="1200" dirty="0" smtClean="0"/>
              <a:t>im Einreichungsportal anschauen</a:t>
            </a:r>
            <a:endParaRPr lang="de-CH" sz="1200" dirty="0"/>
          </a:p>
        </p:txBody>
      </p:sp>
    </p:spTree>
    <p:extLst>
      <p:ext uri="{BB962C8B-B14F-4D97-AF65-F5344CB8AC3E}">
        <p14:creationId xmlns:p14="http://schemas.microsoft.com/office/powerpoint/2010/main" val="13753032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Online Banner</a:t>
            </a:r>
            <a:endParaRPr lang="en-US" dirty="0"/>
          </a:p>
        </p:txBody>
      </p:sp>
      <p:sp>
        <p:nvSpPr>
          <p:cNvPr id="3" name="Subtitle 2"/>
          <p:cNvSpPr>
            <a:spLocks noGrp="1"/>
          </p:cNvSpPr>
          <p:nvPr>
            <p:ph type="subTitle" idx="1"/>
          </p:nvPr>
        </p:nvSpPr>
        <p:spPr/>
        <p:txBody>
          <a:bodyPr/>
          <a:lstStyle/>
          <a:p>
            <a:endParaRPr lang="en-US" dirty="0"/>
          </a:p>
        </p:txBody>
      </p:sp>
      <p:sp>
        <p:nvSpPr>
          <p:cNvPr id="4" name="TextBox 3"/>
          <p:cNvSpPr txBox="1"/>
          <p:nvPr/>
        </p:nvSpPr>
        <p:spPr>
          <a:xfrm>
            <a:off x="245327" y="3290499"/>
            <a:ext cx="4879123" cy="276999"/>
          </a:xfrm>
          <a:prstGeom prst="rect">
            <a:avLst/>
          </a:prstGeom>
          <a:solidFill>
            <a:schemeClr val="bg1">
              <a:lumMod val="95000"/>
            </a:schemeClr>
          </a:solidFill>
        </p:spPr>
        <p:txBody>
          <a:bodyPr wrap="square" rtlCol="0">
            <a:spAutoFit/>
          </a:bodyPr>
          <a:lstStyle/>
          <a:p>
            <a:r>
              <a:rPr lang="de-CH" sz="1200" dirty="0" smtClean="0"/>
              <a:t>Wurden auf reichweitestarken Portalen, wie z.B. «20min.ch» gespielt</a:t>
            </a:r>
            <a:endParaRPr lang="de-CH" sz="1200" dirty="0"/>
          </a:p>
        </p:txBody>
      </p:sp>
    </p:spTree>
    <p:extLst>
      <p:ext uri="{BB962C8B-B14F-4D97-AF65-F5344CB8AC3E}">
        <p14:creationId xmlns:p14="http://schemas.microsoft.com/office/powerpoint/2010/main" val="28066754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9</a:t>
            </a:fld>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250" y="907213"/>
            <a:ext cx="5311775" cy="5311775"/>
          </a:xfrm>
        </p:spPr>
      </p:pic>
      <p:pic>
        <p:nvPicPr>
          <p:cNvPr id="7"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5153" y="907213"/>
            <a:ext cx="2655887" cy="5311775"/>
          </a:xfrm>
          <a:prstGeom prst="rect">
            <a:avLst/>
          </a:prstGeom>
        </p:spPr>
      </p:pic>
      <p:grpSp>
        <p:nvGrpSpPr>
          <p:cNvPr id="8" name="Group 7"/>
          <p:cNvGrpSpPr/>
          <p:nvPr/>
        </p:nvGrpSpPr>
        <p:grpSpPr>
          <a:xfrm>
            <a:off x="1072167" y="6338223"/>
            <a:ext cx="7248872" cy="339271"/>
            <a:chOff x="3548667" y="6338223"/>
            <a:chExt cx="7248872" cy="339271"/>
          </a:xfrm>
        </p:grpSpPr>
        <p:sp>
          <p:nvSpPr>
            <p:cNvPr id="2" name="TextBox 1"/>
            <p:cNvSpPr txBox="1"/>
            <p:nvPr/>
          </p:nvSpPr>
          <p:spPr>
            <a:xfrm>
              <a:off x="3868056" y="6369360"/>
              <a:ext cx="6929483" cy="276999"/>
            </a:xfrm>
            <a:prstGeom prst="rect">
              <a:avLst/>
            </a:prstGeom>
            <a:solidFill>
              <a:schemeClr val="bg1">
                <a:lumMod val="95000"/>
              </a:schemeClr>
            </a:solidFill>
          </p:spPr>
          <p:txBody>
            <a:bodyPr wrap="square" rtlCol="0">
              <a:spAutoFit/>
            </a:bodyPr>
            <a:lstStyle/>
            <a:p>
              <a:r>
                <a:rPr lang="de-CH" sz="1200" dirty="0" smtClean="0"/>
                <a:t>Bitte im </a:t>
              </a:r>
              <a:r>
                <a:rPr lang="de-CH" sz="1200" b="1" dirty="0" smtClean="0"/>
                <a:t>Vollbildmodus</a:t>
              </a:r>
              <a:r>
                <a:rPr lang="de-CH" sz="1200" dirty="0" smtClean="0"/>
                <a:t> anschauen, um Animationen zu sehen</a:t>
              </a:r>
              <a:endParaRPr lang="de-CH" sz="1200" dirty="0"/>
            </a:p>
          </p:txBody>
        </p:sp>
        <p:pic>
          <p:nvPicPr>
            <p:cNvPr id="3" name="Picture 2"/>
            <p:cNvPicPr>
              <a:picLocks noChangeAspect="1"/>
            </p:cNvPicPr>
            <p:nvPr/>
          </p:nvPicPr>
          <p:blipFill>
            <a:blip r:embed="rId4"/>
            <a:stretch>
              <a:fillRect/>
            </a:stretch>
          </p:blipFill>
          <p:spPr>
            <a:xfrm>
              <a:off x="3548667" y="6338223"/>
              <a:ext cx="268590" cy="339271"/>
            </a:xfrm>
            <a:prstGeom prst="rect">
              <a:avLst/>
            </a:prstGeom>
          </p:spPr>
        </p:pic>
      </p:grpSp>
    </p:spTree>
    <p:extLst>
      <p:ext uri="{BB962C8B-B14F-4D97-AF65-F5344CB8AC3E}">
        <p14:creationId xmlns:p14="http://schemas.microsoft.com/office/powerpoint/2010/main" val="5901577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de-CH"/>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10</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1973" y="3835419"/>
            <a:ext cx="2857500" cy="238125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303" y="2926162"/>
            <a:ext cx="3048000" cy="1524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33" y="2735662"/>
            <a:ext cx="3048000" cy="17145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1303" y="4502169"/>
            <a:ext cx="3048000" cy="1714500"/>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33" y="4502169"/>
            <a:ext cx="3048000" cy="171450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33" y="139518"/>
            <a:ext cx="9144000" cy="2299799"/>
          </a:xfrm>
          <a:prstGeom prst="rect">
            <a:avLst/>
          </a:prstGeom>
        </p:spPr>
      </p:pic>
      <p:grpSp>
        <p:nvGrpSpPr>
          <p:cNvPr id="12" name="Group 11"/>
          <p:cNvGrpSpPr/>
          <p:nvPr/>
        </p:nvGrpSpPr>
        <p:grpSpPr>
          <a:xfrm>
            <a:off x="1075424" y="6338223"/>
            <a:ext cx="7641856" cy="339271"/>
            <a:chOff x="3548667" y="6338223"/>
            <a:chExt cx="7641856" cy="339271"/>
          </a:xfrm>
        </p:grpSpPr>
        <p:sp>
          <p:nvSpPr>
            <p:cNvPr id="13" name="TextBox 12"/>
            <p:cNvSpPr txBox="1"/>
            <p:nvPr/>
          </p:nvSpPr>
          <p:spPr>
            <a:xfrm>
              <a:off x="3868057" y="6369360"/>
              <a:ext cx="7322466" cy="276999"/>
            </a:xfrm>
            <a:prstGeom prst="rect">
              <a:avLst/>
            </a:prstGeom>
            <a:solidFill>
              <a:schemeClr val="bg1">
                <a:lumMod val="95000"/>
              </a:schemeClr>
            </a:solidFill>
          </p:spPr>
          <p:txBody>
            <a:bodyPr wrap="square" rtlCol="0">
              <a:spAutoFit/>
            </a:bodyPr>
            <a:lstStyle/>
            <a:p>
              <a:r>
                <a:rPr lang="de-CH" sz="1200" dirty="0" smtClean="0"/>
                <a:t>Bitte im </a:t>
              </a:r>
              <a:r>
                <a:rPr lang="de-CH" sz="1200" b="1" dirty="0" smtClean="0"/>
                <a:t>Vollbildmodus </a:t>
              </a:r>
              <a:r>
                <a:rPr lang="de-CH" sz="1200" dirty="0" smtClean="0"/>
                <a:t>anschauen, um Animationen zu sehen</a:t>
              </a:r>
              <a:endParaRPr lang="de-CH" sz="1200" dirty="0"/>
            </a:p>
          </p:txBody>
        </p:sp>
        <p:pic>
          <p:nvPicPr>
            <p:cNvPr id="14" name="Picture 13"/>
            <p:cNvPicPr>
              <a:picLocks noChangeAspect="1"/>
            </p:cNvPicPr>
            <p:nvPr/>
          </p:nvPicPr>
          <p:blipFill>
            <a:blip r:embed="rId8"/>
            <a:stretch>
              <a:fillRect/>
            </a:stretch>
          </p:blipFill>
          <p:spPr>
            <a:xfrm>
              <a:off x="3548667" y="6338223"/>
              <a:ext cx="268590" cy="339271"/>
            </a:xfrm>
            <a:prstGeom prst="rect">
              <a:avLst/>
            </a:prstGeom>
          </p:spPr>
        </p:pic>
      </p:grpSp>
    </p:spTree>
    <p:extLst>
      <p:ext uri="{BB962C8B-B14F-4D97-AF65-F5344CB8AC3E}">
        <p14:creationId xmlns:p14="http://schemas.microsoft.com/office/powerpoint/2010/main" val="1253539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Social Media </a:t>
            </a:r>
            <a:r>
              <a:rPr lang="en-US" dirty="0" err="1" smtClean="0"/>
              <a:t>Kampagne</a:t>
            </a:r>
            <a:endParaRPr lang="en-US" dirty="0"/>
          </a:p>
        </p:txBody>
      </p:sp>
      <p:sp>
        <p:nvSpPr>
          <p:cNvPr id="3" name="Subtitle 2"/>
          <p:cNvSpPr>
            <a:spLocks noGrp="1"/>
          </p:cNvSpPr>
          <p:nvPr>
            <p:ph type="subTitle" idx="1"/>
          </p:nvPr>
        </p:nvSpPr>
        <p:spPr/>
        <p:txBody>
          <a:bodyPr/>
          <a:lstStyle/>
          <a:p>
            <a:endParaRPr lang="en-US" dirty="0"/>
          </a:p>
        </p:txBody>
      </p:sp>
      <p:sp>
        <p:nvSpPr>
          <p:cNvPr id="4" name="TextBox 3"/>
          <p:cNvSpPr txBox="1"/>
          <p:nvPr/>
        </p:nvSpPr>
        <p:spPr>
          <a:xfrm>
            <a:off x="245327" y="3290499"/>
            <a:ext cx="4898173" cy="646331"/>
          </a:xfrm>
          <a:prstGeom prst="rect">
            <a:avLst/>
          </a:prstGeom>
          <a:solidFill>
            <a:schemeClr val="bg1">
              <a:lumMod val="95000"/>
            </a:schemeClr>
          </a:solidFill>
        </p:spPr>
        <p:txBody>
          <a:bodyPr wrap="square" rtlCol="0">
            <a:spAutoFit/>
          </a:bodyPr>
          <a:lstStyle/>
          <a:p>
            <a:r>
              <a:rPr lang="de-CH" sz="1200" dirty="0"/>
              <a:t>Aufforderung an die </a:t>
            </a:r>
            <a:r>
              <a:rPr lang="de-CH" sz="1200" dirty="0" smtClean="0"/>
              <a:t>Community Fotos </a:t>
            </a:r>
            <a:r>
              <a:rPr lang="de-CH" sz="1200" dirty="0"/>
              <a:t>zu posten, wie sie </a:t>
            </a:r>
            <a:r>
              <a:rPr lang="de-CH" sz="1200" dirty="0" smtClean="0"/>
              <a:t>den «Geldfresser</a:t>
            </a:r>
            <a:r>
              <a:rPr lang="de-CH" sz="1200" dirty="0"/>
              <a:t>» </a:t>
            </a:r>
            <a:r>
              <a:rPr lang="de-CH" sz="1200" dirty="0" smtClean="0"/>
              <a:t>stoppen, mit Chance einen Möbelgutschein im Wert von CHF.- 400 zu gewinnen</a:t>
            </a:r>
            <a:endParaRPr lang="de-CH" sz="1200" dirty="0"/>
          </a:p>
        </p:txBody>
      </p:sp>
    </p:spTree>
    <p:extLst>
      <p:ext uri="{BB962C8B-B14F-4D97-AF65-F5344CB8AC3E}">
        <p14:creationId xmlns:p14="http://schemas.microsoft.com/office/powerpoint/2010/main" val="17382056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Teaser Phase</a:t>
            </a:r>
            <a:endParaRPr lang="en-US"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12</a:t>
            </a:fld>
            <a:endParaRPr lang="en-US"/>
          </a:p>
        </p:txBody>
      </p:sp>
      <p:pic>
        <p:nvPicPr>
          <p:cNvPr id="6" name="Picture 5"/>
          <p:cNvPicPr>
            <a:picLocks noChangeAspect="1"/>
          </p:cNvPicPr>
          <p:nvPr/>
        </p:nvPicPr>
        <p:blipFill>
          <a:blip r:embed="rId2"/>
          <a:stretch>
            <a:fillRect/>
          </a:stretch>
        </p:blipFill>
        <p:spPr>
          <a:xfrm>
            <a:off x="222250" y="908390"/>
            <a:ext cx="4415064" cy="5296296"/>
          </a:xfrm>
          <a:prstGeom prst="rect">
            <a:avLst/>
          </a:prstGeom>
        </p:spPr>
      </p:pic>
      <p:graphicFrame>
        <p:nvGraphicFramePr>
          <p:cNvPr id="7" name="Chart 6"/>
          <p:cNvGraphicFramePr>
            <a:graphicFrameLocks/>
          </p:cNvGraphicFramePr>
          <p:nvPr>
            <p:extLst/>
          </p:nvPr>
        </p:nvGraphicFramePr>
        <p:xfrm>
          <a:off x="5158015" y="4047464"/>
          <a:ext cx="3403126" cy="2157222"/>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5066032" y="2352674"/>
            <a:ext cx="3715186" cy="390525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TextBox 11"/>
          <p:cNvSpPr txBox="1"/>
          <p:nvPr/>
        </p:nvSpPr>
        <p:spPr>
          <a:xfrm>
            <a:off x="5066031" y="2352674"/>
            <a:ext cx="1592103" cy="523220"/>
          </a:xfrm>
          <a:prstGeom prst="rect">
            <a:avLst/>
          </a:prstGeom>
          <a:solidFill>
            <a:schemeClr val="accent1"/>
          </a:solidFill>
        </p:spPr>
        <p:txBody>
          <a:bodyPr wrap="none" rtlCol="0">
            <a:spAutoFit/>
          </a:bodyPr>
          <a:lstStyle/>
          <a:p>
            <a:pPr algn="ctr"/>
            <a:r>
              <a:rPr lang="de-CH" sz="1400" dirty="0" smtClean="0">
                <a:solidFill>
                  <a:schemeClr val="bg1"/>
                </a:solidFill>
              </a:rPr>
              <a:t>Engagement Rate</a:t>
            </a:r>
          </a:p>
          <a:p>
            <a:pPr algn="ctr"/>
            <a:r>
              <a:rPr lang="de-CH" sz="1400" dirty="0" smtClean="0">
                <a:solidFill>
                  <a:schemeClr val="bg1"/>
                </a:solidFill>
              </a:rPr>
              <a:t>4.46%</a:t>
            </a:r>
            <a:endParaRPr lang="de-CH" sz="1400" dirty="0">
              <a:solidFill>
                <a:schemeClr val="bg1"/>
              </a:solidFill>
            </a:endParaRPr>
          </a:p>
        </p:txBody>
      </p:sp>
      <p:sp>
        <p:nvSpPr>
          <p:cNvPr id="13" name="TextBox 12"/>
          <p:cNvSpPr txBox="1"/>
          <p:nvPr/>
        </p:nvSpPr>
        <p:spPr>
          <a:xfrm>
            <a:off x="4956571" y="6311817"/>
            <a:ext cx="3403126" cy="276999"/>
          </a:xfrm>
          <a:prstGeom prst="rect">
            <a:avLst/>
          </a:prstGeom>
          <a:noFill/>
        </p:spPr>
        <p:txBody>
          <a:bodyPr wrap="square" rtlCol="0">
            <a:spAutoFit/>
          </a:bodyPr>
          <a:lstStyle/>
          <a:p>
            <a:r>
              <a:rPr lang="de-CH" sz="1200" dirty="0" smtClean="0"/>
              <a:t>Datenerhebung am 21.03.2016</a:t>
            </a:r>
            <a:endParaRPr lang="de-CH" sz="1200" dirty="0"/>
          </a:p>
        </p:txBody>
      </p:sp>
    </p:spTree>
    <p:extLst>
      <p:ext uri="{BB962C8B-B14F-4D97-AF65-F5344CB8AC3E}">
        <p14:creationId xmlns:p14="http://schemas.microsoft.com/office/powerpoint/2010/main" val="2150220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66032" y="2352674"/>
            <a:ext cx="3715186" cy="390525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le 1"/>
          <p:cNvSpPr>
            <a:spLocks noGrp="1"/>
          </p:cNvSpPr>
          <p:nvPr>
            <p:ph type="title"/>
          </p:nvPr>
        </p:nvSpPr>
        <p:spPr/>
        <p:txBody>
          <a:bodyPr/>
          <a:lstStyle/>
          <a:p>
            <a:r>
              <a:rPr lang="en-US" dirty="0" smtClean="0"/>
              <a:t>Launch Phase 1/2</a:t>
            </a:r>
            <a:endParaRPr lang="en-US"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13</a:t>
            </a:fld>
            <a:endParaRPr lang="en-US"/>
          </a:p>
        </p:txBody>
      </p:sp>
      <p:pic>
        <p:nvPicPr>
          <p:cNvPr id="7" name="Picture 6"/>
          <p:cNvPicPr>
            <a:picLocks noChangeAspect="1"/>
          </p:cNvPicPr>
          <p:nvPr/>
        </p:nvPicPr>
        <p:blipFill>
          <a:blip r:embed="rId2"/>
          <a:stretch>
            <a:fillRect/>
          </a:stretch>
        </p:blipFill>
        <p:spPr>
          <a:xfrm>
            <a:off x="233593" y="1124856"/>
            <a:ext cx="4504423" cy="5244503"/>
          </a:xfrm>
          <a:prstGeom prst="rect">
            <a:avLst/>
          </a:prstGeom>
        </p:spPr>
      </p:pic>
      <p:graphicFrame>
        <p:nvGraphicFramePr>
          <p:cNvPr id="8" name="Chart 7"/>
          <p:cNvGraphicFramePr>
            <a:graphicFrameLocks/>
          </p:cNvGraphicFramePr>
          <p:nvPr>
            <p:extLst/>
          </p:nvPr>
        </p:nvGraphicFramePr>
        <p:xfrm>
          <a:off x="5066031" y="3391151"/>
          <a:ext cx="3715186" cy="275608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5066031" y="2352674"/>
            <a:ext cx="1592103" cy="523220"/>
          </a:xfrm>
          <a:prstGeom prst="rect">
            <a:avLst/>
          </a:prstGeom>
          <a:solidFill>
            <a:schemeClr val="accent1"/>
          </a:solidFill>
        </p:spPr>
        <p:txBody>
          <a:bodyPr wrap="none" rtlCol="0">
            <a:spAutoFit/>
          </a:bodyPr>
          <a:lstStyle/>
          <a:p>
            <a:pPr algn="ctr"/>
            <a:r>
              <a:rPr lang="de-CH" sz="1400" dirty="0" smtClean="0">
                <a:solidFill>
                  <a:schemeClr val="bg1"/>
                </a:solidFill>
              </a:rPr>
              <a:t>Engagement Rate</a:t>
            </a:r>
          </a:p>
          <a:p>
            <a:pPr algn="ctr"/>
            <a:r>
              <a:rPr lang="de-CH" sz="1400" dirty="0" smtClean="0">
                <a:solidFill>
                  <a:schemeClr val="bg1"/>
                </a:solidFill>
              </a:rPr>
              <a:t>3.45%</a:t>
            </a:r>
            <a:endParaRPr lang="de-CH" sz="1400" dirty="0">
              <a:solidFill>
                <a:schemeClr val="bg1"/>
              </a:solidFill>
            </a:endParaRPr>
          </a:p>
        </p:txBody>
      </p:sp>
      <p:sp>
        <p:nvSpPr>
          <p:cNvPr id="13" name="TextBox 12"/>
          <p:cNvSpPr txBox="1"/>
          <p:nvPr/>
        </p:nvSpPr>
        <p:spPr>
          <a:xfrm>
            <a:off x="4956571" y="6311817"/>
            <a:ext cx="3403126" cy="276999"/>
          </a:xfrm>
          <a:prstGeom prst="rect">
            <a:avLst/>
          </a:prstGeom>
          <a:noFill/>
        </p:spPr>
        <p:txBody>
          <a:bodyPr wrap="square" rtlCol="0">
            <a:spAutoFit/>
          </a:bodyPr>
          <a:lstStyle/>
          <a:p>
            <a:r>
              <a:rPr lang="de-CH" sz="1200" dirty="0" smtClean="0"/>
              <a:t>Datenerhebung am 21.03.2016</a:t>
            </a:r>
            <a:endParaRPr lang="de-CH" sz="1200" dirty="0"/>
          </a:p>
        </p:txBody>
      </p:sp>
    </p:spTree>
    <p:extLst>
      <p:ext uri="{BB962C8B-B14F-4D97-AF65-F5344CB8AC3E}">
        <p14:creationId xmlns:p14="http://schemas.microsoft.com/office/powerpoint/2010/main" val="6634522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Launch Phase 2/2 – </a:t>
            </a:r>
            <a:r>
              <a:rPr lang="en-US" dirty="0" err="1" smtClean="0"/>
              <a:t>Lancierung</a:t>
            </a:r>
            <a:r>
              <a:rPr lang="en-US" dirty="0" smtClean="0"/>
              <a:t> in </a:t>
            </a:r>
            <a:r>
              <a:rPr lang="en-US" dirty="0" err="1" smtClean="0"/>
              <a:t>weiteren</a:t>
            </a:r>
            <a:r>
              <a:rPr lang="en-US" dirty="0" smtClean="0"/>
              <a:t> </a:t>
            </a:r>
            <a:r>
              <a:rPr lang="en-US" dirty="0" err="1" smtClean="0"/>
              <a:t>Sprachen</a:t>
            </a:r>
            <a:endParaRPr lang="en-US"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14</a:t>
            </a:fld>
            <a:endParaRPr lang="en-US"/>
          </a:p>
        </p:txBody>
      </p:sp>
      <p:pic>
        <p:nvPicPr>
          <p:cNvPr id="10" name="Picture 9"/>
          <p:cNvPicPr>
            <a:picLocks noChangeAspect="1"/>
          </p:cNvPicPr>
          <p:nvPr/>
        </p:nvPicPr>
        <p:blipFill>
          <a:blip r:embed="rId2"/>
          <a:stretch>
            <a:fillRect/>
          </a:stretch>
        </p:blipFill>
        <p:spPr>
          <a:xfrm>
            <a:off x="111011" y="1092601"/>
            <a:ext cx="2442962" cy="2526692"/>
          </a:xfrm>
          <a:prstGeom prst="rect">
            <a:avLst/>
          </a:prstGeom>
        </p:spPr>
      </p:pic>
      <p:pic>
        <p:nvPicPr>
          <p:cNvPr id="11" name="Picture 10"/>
          <p:cNvPicPr>
            <a:picLocks noChangeAspect="1"/>
          </p:cNvPicPr>
          <p:nvPr/>
        </p:nvPicPr>
        <p:blipFill>
          <a:blip r:embed="rId3"/>
          <a:stretch>
            <a:fillRect/>
          </a:stretch>
        </p:blipFill>
        <p:spPr>
          <a:xfrm>
            <a:off x="111011" y="3935753"/>
            <a:ext cx="2442962" cy="2472514"/>
          </a:xfrm>
          <a:prstGeom prst="rect">
            <a:avLst/>
          </a:prstGeom>
        </p:spPr>
      </p:pic>
      <p:grpSp>
        <p:nvGrpSpPr>
          <p:cNvPr id="19" name="Group 18"/>
          <p:cNvGrpSpPr/>
          <p:nvPr/>
        </p:nvGrpSpPr>
        <p:grpSpPr>
          <a:xfrm>
            <a:off x="5075555" y="1077826"/>
            <a:ext cx="3715187" cy="2309871"/>
            <a:chOff x="5075556" y="966842"/>
            <a:chExt cx="3715187" cy="2309871"/>
          </a:xfrm>
        </p:grpSpPr>
        <p:sp>
          <p:nvSpPr>
            <p:cNvPr id="3" name="Rectangle 2"/>
            <p:cNvSpPr/>
            <p:nvPr/>
          </p:nvSpPr>
          <p:spPr>
            <a:xfrm>
              <a:off x="5075557" y="966843"/>
              <a:ext cx="3715186" cy="230987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grpSp>
          <p:nvGrpSpPr>
            <p:cNvPr id="18" name="Group 17"/>
            <p:cNvGrpSpPr/>
            <p:nvPr/>
          </p:nvGrpSpPr>
          <p:grpSpPr>
            <a:xfrm>
              <a:off x="5075556" y="966842"/>
              <a:ext cx="3245484" cy="2252372"/>
              <a:chOff x="5075556" y="966842"/>
              <a:chExt cx="3245484" cy="2252372"/>
            </a:xfrm>
          </p:grpSpPr>
          <p:sp>
            <p:nvSpPr>
              <p:cNvPr id="9" name="TextBox 8"/>
              <p:cNvSpPr txBox="1"/>
              <p:nvPr/>
            </p:nvSpPr>
            <p:spPr>
              <a:xfrm>
                <a:off x="5075556" y="966842"/>
                <a:ext cx="1592103" cy="523220"/>
              </a:xfrm>
              <a:prstGeom prst="rect">
                <a:avLst/>
              </a:prstGeom>
              <a:solidFill>
                <a:schemeClr val="accent1"/>
              </a:solidFill>
            </p:spPr>
            <p:txBody>
              <a:bodyPr wrap="none" rtlCol="0">
                <a:spAutoFit/>
              </a:bodyPr>
              <a:lstStyle/>
              <a:p>
                <a:pPr algn="ctr"/>
                <a:r>
                  <a:rPr lang="de-CH" sz="1400" dirty="0" smtClean="0">
                    <a:solidFill>
                      <a:schemeClr val="bg1"/>
                    </a:solidFill>
                  </a:rPr>
                  <a:t>Engagement Rate</a:t>
                </a:r>
              </a:p>
              <a:p>
                <a:pPr algn="ctr"/>
                <a:r>
                  <a:rPr lang="de-CH" sz="1400" dirty="0" smtClean="0">
                    <a:solidFill>
                      <a:schemeClr val="bg1"/>
                    </a:solidFill>
                  </a:rPr>
                  <a:t>2.64%</a:t>
                </a:r>
                <a:endParaRPr lang="de-CH" sz="1400" dirty="0">
                  <a:solidFill>
                    <a:schemeClr val="bg1"/>
                  </a:solidFill>
                </a:endParaRPr>
              </a:p>
            </p:txBody>
          </p:sp>
          <p:graphicFrame>
            <p:nvGraphicFramePr>
              <p:cNvPr id="12" name="Chart 11"/>
              <p:cNvGraphicFramePr>
                <a:graphicFrameLocks/>
              </p:cNvGraphicFramePr>
              <p:nvPr>
                <p:extLst/>
              </p:nvPr>
            </p:nvGraphicFramePr>
            <p:xfrm>
              <a:off x="5207500" y="1099898"/>
              <a:ext cx="3113540" cy="2119316"/>
            </p:xfrm>
            <a:graphic>
              <a:graphicData uri="http://schemas.openxmlformats.org/drawingml/2006/chart">
                <c:chart xmlns:c="http://schemas.openxmlformats.org/drawingml/2006/chart" xmlns:r="http://schemas.openxmlformats.org/officeDocument/2006/relationships" r:id="rId4"/>
              </a:graphicData>
            </a:graphic>
          </p:graphicFrame>
        </p:grpSp>
      </p:grpSp>
      <p:grpSp>
        <p:nvGrpSpPr>
          <p:cNvPr id="20" name="Group 19"/>
          <p:cNvGrpSpPr/>
          <p:nvPr/>
        </p:nvGrpSpPr>
        <p:grpSpPr>
          <a:xfrm>
            <a:off x="5075555" y="3836159"/>
            <a:ext cx="3715187" cy="2309871"/>
            <a:chOff x="5075555" y="3738505"/>
            <a:chExt cx="3715187" cy="2309871"/>
          </a:xfrm>
        </p:grpSpPr>
        <p:sp>
          <p:nvSpPr>
            <p:cNvPr id="13" name="Rectangle 12"/>
            <p:cNvSpPr/>
            <p:nvPr/>
          </p:nvSpPr>
          <p:spPr>
            <a:xfrm>
              <a:off x="5075556" y="3738506"/>
              <a:ext cx="3715186" cy="230987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TextBox 13"/>
            <p:cNvSpPr txBox="1"/>
            <p:nvPr/>
          </p:nvSpPr>
          <p:spPr>
            <a:xfrm>
              <a:off x="5075555" y="3738505"/>
              <a:ext cx="1592103" cy="523220"/>
            </a:xfrm>
            <a:prstGeom prst="rect">
              <a:avLst/>
            </a:prstGeom>
            <a:solidFill>
              <a:schemeClr val="accent1"/>
            </a:solidFill>
          </p:spPr>
          <p:txBody>
            <a:bodyPr wrap="none" rtlCol="0">
              <a:spAutoFit/>
            </a:bodyPr>
            <a:lstStyle/>
            <a:p>
              <a:pPr algn="ctr"/>
              <a:r>
                <a:rPr lang="de-CH" sz="1400" dirty="0" smtClean="0">
                  <a:solidFill>
                    <a:schemeClr val="bg1"/>
                  </a:solidFill>
                </a:rPr>
                <a:t>Engagement Rate</a:t>
              </a:r>
            </a:p>
            <a:p>
              <a:pPr algn="ctr"/>
              <a:r>
                <a:rPr lang="de-CH" sz="1400" dirty="0" smtClean="0">
                  <a:solidFill>
                    <a:schemeClr val="bg1"/>
                  </a:solidFill>
                </a:rPr>
                <a:t>2.84%</a:t>
              </a:r>
              <a:endParaRPr lang="de-CH" sz="1400" dirty="0">
                <a:solidFill>
                  <a:schemeClr val="bg1"/>
                </a:solidFill>
              </a:endParaRPr>
            </a:p>
          </p:txBody>
        </p:sp>
        <p:graphicFrame>
          <p:nvGraphicFramePr>
            <p:cNvPr id="16" name="Chart 15"/>
            <p:cNvGraphicFramePr>
              <a:graphicFrameLocks/>
            </p:cNvGraphicFramePr>
            <p:nvPr>
              <p:extLst/>
            </p:nvPr>
          </p:nvGraphicFramePr>
          <p:xfrm>
            <a:off x="5269522" y="3847715"/>
            <a:ext cx="3051518" cy="2127061"/>
          </p:xfrm>
          <a:graphic>
            <a:graphicData uri="http://schemas.openxmlformats.org/drawingml/2006/chart">
              <c:chart xmlns:c="http://schemas.openxmlformats.org/drawingml/2006/chart" xmlns:r="http://schemas.openxmlformats.org/officeDocument/2006/relationships" r:id="rId5"/>
            </a:graphicData>
          </a:graphic>
        </p:graphicFrame>
      </p:grpSp>
      <p:sp>
        <p:nvSpPr>
          <p:cNvPr id="6" name="TextBox 5"/>
          <p:cNvSpPr txBox="1"/>
          <p:nvPr/>
        </p:nvSpPr>
        <p:spPr>
          <a:xfrm>
            <a:off x="111007" y="856435"/>
            <a:ext cx="1457325" cy="276999"/>
          </a:xfrm>
          <a:prstGeom prst="rect">
            <a:avLst/>
          </a:prstGeom>
          <a:noFill/>
        </p:spPr>
        <p:txBody>
          <a:bodyPr wrap="square" rtlCol="0">
            <a:spAutoFit/>
          </a:bodyPr>
          <a:lstStyle/>
          <a:p>
            <a:r>
              <a:rPr lang="de-CH" sz="1200" dirty="0" smtClean="0"/>
              <a:t>Französisch</a:t>
            </a:r>
            <a:endParaRPr lang="de-CH" sz="1200" dirty="0"/>
          </a:p>
        </p:txBody>
      </p:sp>
      <p:sp>
        <p:nvSpPr>
          <p:cNvPr id="17" name="TextBox 16"/>
          <p:cNvSpPr txBox="1"/>
          <p:nvPr/>
        </p:nvSpPr>
        <p:spPr>
          <a:xfrm>
            <a:off x="111008" y="3697660"/>
            <a:ext cx="1457325" cy="276999"/>
          </a:xfrm>
          <a:prstGeom prst="rect">
            <a:avLst/>
          </a:prstGeom>
          <a:noFill/>
        </p:spPr>
        <p:txBody>
          <a:bodyPr wrap="square" rtlCol="0">
            <a:spAutoFit/>
          </a:bodyPr>
          <a:lstStyle/>
          <a:p>
            <a:r>
              <a:rPr lang="de-CH" sz="1200" dirty="0" smtClean="0"/>
              <a:t>Italienisch</a:t>
            </a:r>
            <a:endParaRPr lang="de-CH" sz="1200" dirty="0"/>
          </a:p>
        </p:txBody>
      </p:sp>
      <p:sp>
        <p:nvSpPr>
          <p:cNvPr id="21" name="TextBox 20"/>
          <p:cNvSpPr txBox="1"/>
          <p:nvPr/>
        </p:nvSpPr>
        <p:spPr>
          <a:xfrm>
            <a:off x="4956571" y="6311817"/>
            <a:ext cx="3403126" cy="276999"/>
          </a:xfrm>
          <a:prstGeom prst="rect">
            <a:avLst/>
          </a:prstGeom>
          <a:noFill/>
        </p:spPr>
        <p:txBody>
          <a:bodyPr wrap="square" rtlCol="0">
            <a:spAutoFit/>
          </a:bodyPr>
          <a:lstStyle/>
          <a:p>
            <a:r>
              <a:rPr lang="de-CH" sz="1200" dirty="0" smtClean="0"/>
              <a:t>Datenerhebung am 21.03.2016</a:t>
            </a:r>
            <a:endParaRPr lang="de-CH" sz="1200" dirty="0"/>
          </a:p>
        </p:txBody>
      </p:sp>
    </p:spTree>
    <p:extLst>
      <p:ext uri="{BB962C8B-B14F-4D97-AF65-F5344CB8AC3E}">
        <p14:creationId xmlns:p14="http://schemas.microsoft.com/office/powerpoint/2010/main" val="1640845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nvPr>
        </p:nvGraphicFramePr>
        <p:xfrm>
          <a:off x="5066030" y="3280206"/>
          <a:ext cx="3724275" cy="286702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de-CH" dirty="0" smtClean="0"/>
              <a:t>Engagement Phase 1/2</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pPr/>
              <a:t>15</a:t>
            </a:fld>
            <a:endParaRPr lang="en-US"/>
          </a:p>
        </p:txBody>
      </p:sp>
      <p:sp>
        <p:nvSpPr>
          <p:cNvPr id="9" name="Rectangle 8"/>
          <p:cNvSpPr/>
          <p:nvPr/>
        </p:nvSpPr>
        <p:spPr>
          <a:xfrm>
            <a:off x="5066032" y="2352674"/>
            <a:ext cx="3715186" cy="390525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TextBox 9"/>
          <p:cNvSpPr txBox="1"/>
          <p:nvPr/>
        </p:nvSpPr>
        <p:spPr>
          <a:xfrm>
            <a:off x="5066031" y="2352674"/>
            <a:ext cx="1592103" cy="523220"/>
          </a:xfrm>
          <a:prstGeom prst="rect">
            <a:avLst/>
          </a:prstGeom>
          <a:solidFill>
            <a:schemeClr val="accent1"/>
          </a:solidFill>
        </p:spPr>
        <p:txBody>
          <a:bodyPr wrap="none" rtlCol="0">
            <a:spAutoFit/>
          </a:bodyPr>
          <a:lstStyle/>
          <a:p>
            <a:pPr algn="ctr"/>
            <a:r>
              <a:rPr lang="de-CH" sz="1400" dirty="0" smtClean="0">
                <a:solidFill>
                  <a:schemeClr val="bg1"/>
                </a:solidFill>
              </a:rPr>
              <a:t>Engagement Rate</a:t>
            </a:r>
          </a:p>
          <a:p>
            <a:pPr algn="ctr"/>
            <a:r>
              <a:rPr lang="de-CH" sz="1400" dirty="0" smtClean="0">
                <a:solidFill>
                  <a:schemeClr val="bg1"/>
                </a:solidFill>
              </a:rPr>
              <a:t>4.41%</a:t>
            </a:r>
            <a:endParaRPr lang="de-CH" sz="1400" dirty="0">
              <a:solidFill>
                <a:schemeClr val="bg1"/>
              </a:solidFill>
            </a:endParaRPr>
          </a:p>
        </p:txBody>
      </p:sp>
      <p:graphicFrame>
        <p:nvGraphicFramePr>
          <p:cNvPr id="11" name="Chart 10"/>
          <p:cNvGraphicFramePr>
            <a:graphicFrameLocks/>
          </p:cNvGraphicFramePr>
          <p:nvPr>
            <p:extLst/>
          </p:nvPr>
        </p:nvGraphicFramePr>
        <p:xfrm>
          <a:off x="5066031" y="3391151"/>
          <a:ext cx="3715186" cy="2756080"/>
        </p:xfrm>
        <a:graphic>
          <a:graphicData uri="http://schemas.openxmlformats.org/drawingml/2006/chart">
            <c:chart xmlns:c="http://schemas.openxmlformats.org/drawingml/2006/chart" xmlns:r="http://schemas.openxmlformats.org/officeDocument/2006/relationships" r:id="rId3"/>
          </a:graphicData>
        </a:graphic>
      </p:graphicFrame>
      <p:pic>
        <p:nvPicPr>
          <p:cNvPr id="12" name="Picture 11"/>
          <p:cNvPicPr>
            <a:picLocks noChangeAspect="1"/>
          </p:cNvPicPr>
          <p:nvPr/>
        </p:nvPicPr>
        <p:blipFill>
          <a:blip r:embed="rId4"/>
          <a:stretch>
            <a:fillRect/>
          </a:stretch>
        </p:blipFill>
        <p:spPr>
          <a:xfrm>
            <a:off x="171796" y="614149"/>
            <a:ext cx="3472760" cy="5755211"/>
          </a:xfrm>
          <a:prstGeom prst="rect">
            <a:avLst/>
          </a:prstGeom>
        </p:spPr>
      </p:pic>
      <p:sp>
        <p:nvSpPr>
          <p:cNvPr id="13" name="TextBox 12"/>
          <p:cNvSpPr txBox="1"/>
          <p:nvPr/>
        </p:nvSpPr>
        <p:spPr>
          <a:xfrm>
            <a:off x="4956571" y="6311817"/>
            <a:ext cx="3403126" cy="276999"/>
          </a:xfrm>
          <a:prstGeom prst="rect">
            <a:avLst/>
          </a:prstGeom>
          <a:noFill/>
        </p:spPr>
        <p:txBody>
          <a:bodyPr wrap="square" rtlCol="0">
            <a:spAutoFit/>
          </a:bodyPr>
          <a:lstStyle/>
          <a:p>
            <a:r>
              <a:rPr lang="de-CH" sz="1200" dirty="0" smtClean="0"/>
              <a:t>Datenerhebung am 21.03.2016</a:t>
            </a:r>
            <a:endParaRPr lang="de-CH" sz="1200" dirty="0"/>
          </a:p>
        </p:txBody>
      </p:sp>
    </p:spTree>
    <p:extLst>
      <p:ext uri="{BB962C8B-B14F-4D97-AF65-F5344CB8AC3E}">
        <p14:creationId xmlns:p14="http://schemas.microsoft.com/office/powerpoint/2010/main" val="24395101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Engagement Phase 2/2: Eingereichte Bilder</a:t>
            </a:r>
            <a:endParaRPr lang="de-CH"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 Sunrise</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3D8F6FD-800A-4758-9DFC-1C25E0618F0D}" type="slidenum">
              <a:rPr lang="en-US" smtClean="0">
                <a:solidFill>
                  <a:prstClr val="black">
                    <a:tint val="75000"/>
                  </a:prstClr>
                </a:solidFill>
              </a:rPr>
              <a:pPr/>
              <a:t>16</a:t>
            </a:fld>
            <a:endParaRPr lang="en-US">
              <a:solidFill>
                <a:prstClr val="black">
                  <a:tint val="75000"/>
                </a:prstClr>
              </a:solidFill>
            </a:endParaRPr>
          </a:p>
        </p:txBody>
      </p:sp>
      <p:pic>
        <p:nvPicPr>
          <p:cNvPr id="8" name="Picture 7"/>
          <p:cNvPicPr>
            <a:picLocks noChangeAspect="1"/>
          </p:cNvPicPr>
          <p:nvPr/>
        </p:nvPicPr>
        <p:blipFill>
          <a:blip r:embed="rId3"/>
          <a:stretch>
            <a:fillRect/>
          </a:stretch>
        </p:blipFill>
        <p:spPr>
          <a:xfrm>
            <a:off x="276684" y="758707"/>
            <a:ext cx="1650220" cy="2921793"/>
          </a:xfrm>
          <a:prstGeom prst="rect">
            <a:avLst/>
          </a:prstGeom>
        </p:spPr>
      </p:pic>
      <p:pic>
        <p:nvPicPr>
          <p:cNvPr id="9" name="Picture 8"/>
          <p:cNvPicPr>
            <a:picLocks noChangeAspect="1"/>
          </p:cNvPicPr>
          <p:nvPr/>
        </p:nvPicPr>
        <p:blipFill>
          <a:blip r:embed="rId4"/>
          <a:stretch>
            <a:fillRect/>
          </a:stretch>
        </p:blipFill>
        <p:spPr>
          <a:xfrm>
            <a:off x="4271961" y="758707"/>
            <a:ext cx="2347103" cy="1318871"/>
          </a:xfrm>
          <a:prstGeom prst="rect">
            <a:avLst/>
          </a:prstGeom>
        </p:spPr>
      </p:pic>
      <p:pic>
        <p:nvPicPr>
          <p:cNvPr id="10" name="Picture 9"/>
          <p:cNvPicPr>
            <a:picLocks noChangeAspect="1"/>
          </p:cNvPicPr>
          <p:nvPr/>
        </p:nvPicPr>
        <p:blipFill>
          <a:blip r:embed="rId5"/>
          <a:stretch>
            <a:fillRect/>
          </a:stretch>
        </p:blipFill>
        <p:spPr>
          <a:xfrm>
            <a:off x="4672419" y="2370875"/>
            <a:ext cx="1946646" cy="1309562"/>
          </a:xfrm>
          <a:prstGeom prst="rect">
            <a:avLst/>
          </a:prstGeom>
        </p:spPr>
      </p:pic>
      <p:pic>
        <p:nvPicPr>
          <p:cNvPr id="11" name="Picture 10"/>
          <p:cNvPicPr>
            <a:picLocks noChangeAspect="1"/>
          </p:cNvPicPr>
          <p:nvPr/>
        </p:nvPicPr>
        <p:blipFill>
          <a:blip r:embed="rId6"/>
          <a:stretch>
            <a:fillRect/>
          </a:stretch>
        </p:blipFill>
        <p:spPr>
          <a:xfrm>
            <a:off x="6879509" y="758769"/>
            <a:ext cx="2202208" cy="2921668"/>
          </a:xfrm>
          <a:prstGeom prst="rect">
            <a:avLst/>
          </a:prstGeom>
        </p:spPr>
      </p:pic>
      <p:pic>
        <p:nvPicPr>
          <p:cNvPr id="12" name="Picture 11"/>
          <p:cNvPicPr>
            <a:picLocks noChangeAspect="1"/>
          </p:cNvPicPr>
          <p:nvPr/>
        </p:nvPicPr>
        <p:blipFill>
          <a:blip r:embed="rId7"/>
          <a:stretch>
            <a:fillRect/>
          </a:stretch>
        </p:blipFill>
        <p:spPr>
          <a:xfrm>
            <a:off x="276684" y="3778918"/>
            <a:ext cx="2111204" cy="2826668"/>
          </a:xfrm>
          <a:prstGeom prst="rect">
            <a:avLst/>
          </a:prstGeom>
        </p:spPr>
      </p:pic>
      <p:pic>
        <p:nvPicPr>
          <p:cNvPr id="13" name="Picture 12"/>
          <p:cNvPicPr>
            <a:picLocks noChangeAspect="1"/>
          </p:cNvPicPr>
          <p:nvPr/>
        </p:nvPicPr>
        <p:blipFill>
          <a:blip r:embed="rId8"/>
          <a:stretch>
            <a:fillRect/>
          </a:stretch>
        </p:blipFill>
        <p:spPr>
          <a:xfrm>
            <a:off x="2559645" y="3778918"/>
            <a:ext cx="2210198" cy="2826668"/>
          </a:xfrm>
          <a:prstGeom prst="rect">
            <a:avLst/>
          </a:prstGeom>
        </p:spPr>
      </p:pic>
      <p:pic>
        <p:nvPicPr>
          <p:cNvPr id="14" name="Picture 13"/>
          <p:cNvPicPr>
            <a:picLocks noChangeAspect="1"/>
          </p:cNvPicPr>
          <p:nvPr/>
        </p:nvPicPr>
        <p:blipFill>
          <a:blip r:embed="rId9"/>
          <a:stretch>
            <a:fillRect/>
          </a:stretch>
        </p:blipFill>
        <p:spPr>
          <a:xfrm>
            <a:off x="4872266" y="3774736"/>
            <a:ext cx="1599211" cy="2830850"/>
          </a:xfrm>
          <a:prstGeom prst="rect">
            <a:avLst/>
          </a:prstGeom>
        </p:spPr>
      </p:pic>
      <p:pic>
        <p:nvPicPr>
          <p:cNvPr id="15" name="Picture 14"/>
          <p:cNvPicPr>
            <a:picLocks noChangeAspect="1"/>
          </p:cNvPicPr>
          <p:nvPr/>
        </p:nvPicPr>
        <p:blipFill>
          <a:blip r:embed="rId10"/>
          <a:stretch>
            <a:fillRect/>
          </a:stretch>
        </p:blipFill>
        <p:spPr>
          <a:xfrm>
            <a:off x="6552469" y="3774736"/>
            <a:ext cx="2156857" cy="1071688"/>
          </a:xfrm>
          <a:prstGeom prst="rect">
            <a:avLst/>
          </a:prstGeom>
        </p:spPr>
      </p:pic>
      <p:pic>
        <p:nvPicPr>
          <p:cNvPr id="16" name="Picture 15"/>
          <p:cNvPicPr>
            <a:picLocks noChangeAspect="1"/>
          </p:cNvPicPr>
          <p:nvPr/>
        </p:nvPicPr>
        <p:blipFill>
          <a:blip r:embed="rId11"/>
          <a:stretch>
            <a:fillRect/>
          </a:stretch>
        </p:blipFill>
        <p:spPr>
          <a:xfrm>
            <a:off x="2097565" y="837288"/>
            <a:ext cx="1567179" cy="2844030"/>
          </a:xfrm>
          <a:prstGeom prst="rect">
            <a:avLst/>
          </a:prstGeom>
        </p:spPr>
      </p:pic>
      <p:pic>
        <p:nvPicPr>
          <p:cNvPr id="17" name="Picture 16"/>
          <p:cNvPicPr>
            <a:picLocks noChangeAspect="1"/>
          </p:cNvPicPr>
          <p:nvPr/>
        </p:nvPicPr>
        <p:blipFill>
          <a:blip r:embed="rId12"/>
          <a:stretch>
            <a:fillRect/>
          </a:stretch>
        </p:blipFill>
        <p:spPr>
          <a:xfrm>
            <a:off x="6552469" y="5005386"/>
            <a:ext cx="1205996" cy="1600200"/>
          </a:xfrm>
          <a:prstGeom prst="rect">
            <a:avLst/>
          </a:prstGeom>
        </p:spPr>
      </p:pic>
      <p:pic>
        <p:nvPicPr>
          <p:cNvPr id="18" name="Picture 17"/>
          <p:cNvPicPr>
            <a:picLocks noChangeAspect="1"/>
          </p:cNvPicPr>
          <p:nvPr/>
        </p:nvPicPr>
        <p:blipFill>
          <a:blip r:embed="rId13"/>
          <a:stretch>
            <a:fillRect/>
          </a:stretch>
        </p:blipFill>
        <p:spPr>
          <a:xfrm>
            <a:off x="7822157" y="5005386"/>
            <a:ext cx="1205585" cy="1600200"/>
          </a:xfrm>
          <a:prstGeom prst="rect">
            <a:avLst/>
          </a:prstGeom>
        </p:spPr>
      </p:pic>
      <p:sp>
        <p:nvSpPr>
          <p:cNvPr id="19" name="TextBox 18"/>
          <p:cNvSpPr txBox="1"/>
          <p:nvPr/>
        </p:nvSpPr>
        <p:spPr>
          <a:xfrm>
            <a:off x="6552469" y="6588816"/>
            <a:ext cx="3403126" cy="276999"/>
          </a:xfrm>
          <a:prstGeom prst="rect">
            <a:avLst/>
          </a:prstGeom>
          <a:noFill/>
        </p:spPr>
        <p:txBody>
          <a:bodyPr wrap="square" rtlCol="0">
            <a:spAutoFit/>
          </a:bodyPr>
          <a:lstStyle/>
          <a:p>
            <a:r>
              <a:rPr lang="de-CH" sz="1200" dirty="0" smtClean="0"/>
              <a:t>Eingereichte Bilder bis 21.03.2016</a:t>
            </a:r>
            <a:endParaRPr lang="de-CH" sz="1200" dirty="0"/>
          </a:p>
        </p:txBody>
      </p:sp>
    </p:spTree>
    <p:extLst>
      <p:ext uri="{BB962C8B-B14F-4D97-AF65-F5344CB8AC3E}">
        <p14:creationId xmlns:p14="http://schemas.microsoft.com/office/powerpoint/2010/main" val="17675809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err="1" smtClean="0"/>
              <a:t>Konsumis</a:t>
            </a:r>
            <a:r>
              <a:rPr lang="de-CH" dirty="0" smtClean="0"/>
              <a:t> Video vom Konsumentenforum</a:t>
            </a:r>
            <a:endParaRPr lang="de-CH"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250" y="849313"/>
            <a:ext cx="5184699" cy="5311775"/>
          </a:xfrm>
        </p:spPr>
      </p:pic>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pPr/>
              <a:t>17</a:t>
            </a:fld>
            <a:endParaRPr lang="en-US"/>
          </a:p>
        </p:txBody>
      </p:sp>
    </p:spTree>
    <p:extLst>
      <p:ext uri="{BB962C8B-B14F-4D97-AF65-F5344CB8AC3E}">
        <p14:creationId xmlns:p14="http://schemas.microsoft.com/office/powerpoint/2010/main" val="2510245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Kampagnenvideo</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pPr/>
              <a:t>18</a:t>
            </a:fld>
            <a:endParaRPr lang="en-US"/>
          </a:p>
        </p:txBody>
      </p:sp>
      <p:pic>
        <p:nvPicPr>
          <p:cNvPr id="6" name="Picture 5"/>
          <p:cNvPicPr>
            <a:picLocks noChangeAspect="1"/>
          </p:cNvPicPr>
          <p:nvPr/>
        </p:nvPicPr>
        <p:blipFill>
          <a:blip r:embed="rId2"/>
          <a:stretch>
            <a:fillRect/>
          </a:stretch>
        </p:blipFill>
        <p:spPr>
          <a:xfrm>
            <a:off x="222250" y="1003607"/>
            <a:ext cx="4800600" cy="4905375"/>
          </a:xfrm>
          <a:prstGeom prst="rect">
            <a:avLst/>
          </a:prstGeom>
        </p:spPr>
      </p:pic>
    </p:spTree>
    <p:extLst>
      <p:ext uri="{BB962C8B-B14F-4D97-AF65-F5344CB8AC3E}">
        <p14:creationId xmlns:p14="http://schemas.microsoft.com/office/powerpoint/2010/main" val="11937481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de-CH" dirty="0" smtClean="0"/>
              <a:t>Newsletter</a:t>
            </a:r>
            <a:endParaRPr lang="de-CH" dirty="0"/>
          </a:p>
        </p:txBody>
      </p:sp>
      <p:sp>
        <p:nvSpPr>
          <p:cNvPr id="7" name="Subtitle 6"/>
          <p:cNvSpPr>
            <a:spLocks noGrp="1"/>
          </p:cNvSpPr>
          <p:nvPr>
            <p:ph type="subTitle" idx="1"/>
          </p:nvPr>
        </p:nvSpPr>
        <p:spPr/>
        <p:txBody>
          <a:bodyPr/>
          <a:lstStyle/>
          <a:p>
            <a:endParaRPr lang="de-CH"/>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19</a:t>
            </a:fld>
            <a:endParaRPr lang="en-US"/>
          </a:p>
        </p:txBody>
      </p:sp>
      <p:sp>
        <p:nvSpPr>
          <p:cNvPr id="8" name="TextBox 7"/>
          <p:cNvSpPr txBox="1"/>
          <p:nvPr/>
        </p:nvSpPr>
        <p:spPr>
          <a:xfrm>
            <a:off x="245327" y="3269989"/>
            <a:ext cx="8670073" cy="646331"/>
          </a:xfrm>
          <a:prstGeom prst="rect">
            <a:avLst/>
          </a:prstGeom>
          <a:solidFill>
            <a:schemeClr val="bg1">
              <a:lumMod val="95000"/>
            </a:schemeClr>
          </a:solidFill>
        </p:spPr>
        <p:txBody>
          <a:bodyPr wrap="square" rtlCol="0">
            <a:spAutoFit/>
          </a:bodyPr>
          <a:lstStyle/>
          <a:p>
            <a:r>
              <a:rPr lang="de-CH" sz="1200" dirty="0" smtClean="0"/>
              <a:t>Die Thematik mit den versteckten Kabelgebühren wurde in verschiedenen Newslettern und in den Sprachen DE, FR, IT, ENG als Artikel an Bestandskunden von Sunrise kommuniziert. Erreicht werden sollten insbesondere Kunden, die noch kein Digital-TV nutzen. </a:t>
            </a:r>
            <a:endParaRPr lang="de-CH" sz="1200" dirty="0"/>
          </a:p>
        </p:txBody>
      </p:sp>
    </p:spTree>
    <p:extLst>
      <p:ext uri="{BB962C8B-B14F-4D97-AF65-F5344CB8AC3E}">
        <p14:creationId xmlns:p14="http://schemas.microsoft.com/office/powerpoint/2010/main" val="21658137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Newsletter</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20</a:t>
            </a:fld>
            <a:endParaRPr lang="en-US"/>
          </a:p>
        </p:txBody>
      </p:sp>
      <p:pic>
        <p:nvPicPr>
          <p:cNvPr id="6" name="Picture 5"/>
          <p:cNvPicPr>
            <a:picLocks noChangeAspect="1"/>
          </p:cNvPicPr>
          <p:nvPr/>
        </p:nvPicPr>
        <p:blipFill>
          <a:blip r:embed="rId2"/>
          <a:stretch>
            <a:fillRect/>
          </a:stretch>
        </p:blipFill>
        <p:spPr>
          <a:xfrm>
            <a:off x="6037434" y="144194"/>
            <a:ext cx="2877966" cy="6225166"/>
          </a:xfrm>
          <a:prstGeom prst="rect">
            <a:avLst/>
          </a:prstGeom>
        </p:spPr>
      </p:pic>
      <p:sp>
        <p:nvSpPr>
          <p:cNvPr id="7" name="TextBox 6"/>
          <p:cNvSpPr txBox="1"/>
          <p:nvPr/>
        </p:nvSpPr>
        <p:spPr>
          <a:xfrm>
            <a:off x="222250" y="1280724"/>
            <a:ext cx="4898173" cy="1569660"/>
          </a:xfrm>
          <a:prstGeom prst="rect">
            <a:avLst/>
          </a:prstGeom>
          <a:solidFill>
            <a:schemeClr val="bg1">
              <a:lumMod val="95000"/>
            </a:schemeClr>
          </a:solidFill>
        </p:spPr>
        <p:txBody>
          <a:bodyPr wrap="square" rtlCol="0">
            <a:spAutoFit/>
          </a:bodyPr>
          <a:lstStyle/>
          <a:p>
            <a:r>
              <a:rPr lang="de-CH" sz="1200" dirty="0" smtClean="0"/>
              <a:t>Ausschnitt des Sunrise «</a:t>
            </a:r>
            <a:r>
              <a:rPr lang="de-CH" sz="1200" dirty="0" err="1" smtClean="0"/>
              <a:t>Sales</a:t>
            </a:r>
            <a:r>
              <a:rPr lang="de-CH" sz="1200" dirty="0" smtClean="0"/>
              <a:t>»-Newsletters (März 2016), in dem monatlich neue Angebote vorgestellt werden. </a:t>
            </a:r>
          </a:p>
          <a:p>
            <a:endParaRPr lang="de-CH" sz="1200" dirty="0"/>
          </a:p>
          <a:p>
            <a:r>
              <a:rPr lang="de-CH" sz="1200" dirty="0" smtClean="0"/>
              <a:t>Dargestellt ist eine </a:t>
            </a:r>
            <a:r>
              <a:rPr lang="de-CH" sz="1200" dirty="0" err="1" smtClean="0"/>
              <a:t>Clickmap</a:t>
            </a:r>
            <a:r>
              <a:rPr lang="de-CH" sz="1200" dirty="0" smtClean="0"/>
              <a:t>: Je «wärmer» bzw. «rötlicher» die Farbe von anklickbaren Elementen, desto höher ist die relative Klickrate. Der «Jetzt sparen» Button ist hier rötlich geprägt und zeigt, dass die Thematik der versteckten Kabelkosten und das Einsparungspotenzial auch das Interesse der Empfänger trifft.</a:t>
            </a:r>
            <a:endParaRPr lang="de-CH" sz="1200" dirty="0"/>
          </a:p>
        </p:txBody>
      </p:sp>
    </p:spTree>
    <p:extLst>
      <p:ext uri="{BB962C8B-B14F-4D97-AF65-F5344CB8AC3E}">
        <p14:creationId xmlns:p14="http://schemas.microsoft.com/office/powerpoint/2010/main" val="2453772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de-CH" dirty="0" err="1" smtClean="0"/>
              <a:t>Direct</a:t>
            </a:r>
            <a:r>
              <a:rPr lang="de-CH" dirty="0" smtClean="0"/>
              <a:t> Mailing</a:t>
            </a:r>
            <a:endParaRPr lang="de-CH" dirty="0"/>
          </a:p>
        </p:txBody>
      </p:sp>
      <p:sp>
        <p:nvSpPr>
          <p:cNvPr id="8" name="Subtitle 7"/>
          <p:cNvSpPr>
            <a:spLocks noGrp="1"/>
          </p:cNvSpPr>
          <p:nvPr>
            <p:ph type="subTitle" idx="1"/>
          </p:nvPr>
        </p:nvSpPr>
        <p:spPr/>
        <p:txBody>
          <a:bodyPr/>
          <a:lstStyle/>
          <a:p>
            <a:endParaRPr lang="de-CH"/>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21</a:t>
            </a:fld>
            <a:endParaRPr lang="en-US"/>
          </a:p>
        </p:txBody>
      </p:sp>
      <p:sp>
        <p:nvSpPr>
          <p:cNvPr id="7" name="TextBox 6"/>
          <p:cNvSpPr txBox="1"/>
          <p:nvPr/>
        </p:nvSpPr>
        <p:spPr>
          <a:xfrm>
            <a:off x="245327" y="3266865"/>
            <a:ext cx="5241073" cy="1384995"/>
          </a:xfrm>
          <a:prstGeom prst="rect">
            <a:avLst/>
          </a:prstGeom>
          <a:solidFill>
            <a:schemeClr val="bg1">
              <a:lumMod val="95000"/>
            </a:schemeClr>
          </a:solidFill>
        </p:spPr>
        <p:txBody>
          <a:bodyPr wrap="square" rtlCol="0">
            <a:spAutoFit/>
          </a:bodyPr>
          <a:lstStyle/>
          <a:p>
            <a:r>
              <a:rPr lang="de-CH" sz="1200" dirty="0"/>
              <a:t>An </a:t>
            </a:r>
            <a:r>
              <a:rPr lang="de-CH" sz="1200" dirty="0" smtClean="0"/>
              <a:t>Betroffene versendete </a:t>
            </a:r>
            <a:r>
              <a:rPr lang="de-CH" sz="1200" dirty="0"/>
              <a:t>Mailings enthielten </a:t>
            </a:r>
            <a:r>
              <a:rPr lang="de-CH" sz="1200" dirty="0" smtClean="0"/>
              <a:t>personalisierte Kündigungsformulare</a:t>
            </a:r>
            <a:r>
              <a:rPr lang="de-CH" sz="1200" dirty="0"/>
              <a:t> </a:t>
            </a:r>
            <a:r>
              <a:rPr lang="de-CH" sz="1200" dirty="0" smtClean="0"/>
              <a:t>und </a:t>
            </a:r>
            <a:r>
              <a:rPr lang="de-CH" sz="1200" dirty="0" err="1"/>
              <a:t>trackbare</a:t>
            </a:r>
            <a:r>
              <a:rPr lang="de-CH" sz="1200" dirty="0"/>
              <a:t> vorfrankierte </a:t>
            </a:r>
            <a:r>
              <a:rPr lang="de-CH" sz="1200" dirty="0" smtClean="0"/>
              <a:t>Kuverts ermöglichten eine </a:t>
            </a:r>
            <a:r>
              <a:rPr lang="de-CH" sz="1200" dirty="0"/>
              <a:t>bequeme und einfache Kündigung </a:t>
            </a:r>
            <a:r>
              <a:rPr lang="de-CH" sz="1200" dirty="0" smtClean="0"/>
              <a:t>der unnötigen </a:t>
            </a:r>
            <a:r>
              <a:rPr lang="de-CH" sz="1200" dirty="0"/>
              <a:t>Kabelgebühren </a:t>
            </a:r>
            <a:r>
              <a:rPr lang="de-CH" sz="1200" dirty="0" smtClean="0"/>
              <a:t>bei den </a:t>
            </a:r>
            <a:r>
              <a:rPr lang="de-CH" sz="1200" dirty="0"/>
              <a:t>Kabelanbietern </a:t>
            </a:r>
            <a:r>
              <a:rPr lang="de-CH" sz="1200" dirty="0" smtClean="0"/>
              <a:t>und Vermietern.</a:t>
            </a:r>
          </a:p>
          <a:p>
            <a:endParaRPr lang="de-CH" sz="1200" dirty="0"/>
          </a:p>
          <a:p>
            <a:r>
              <a:rPr lang="de-CH" sz="1200" dirty="0" smtClean="0"/>
              <a:t>Auf der Landingpage wurden die Kündigungsschreiben in den Sprachen DE, FR, IT, ENG </a:t>
            </a:r>
            <a:r>
              <a:rPr lang="de-CH" sz="1200" dirty="0" smtClean="0"/>
              <a:t>angeboten.</a:t>
            </a:r>
            <a:endParaRPr lang="de-CH" sz="1200" dirty="0"/>
          </a:p>
        </p:txBody>
      </p:sp>
    </p:spTree>
    <p:extLst>
      <p:ext uri="{BB962C8B-B14F-4D97-AF65-F5344CB8AC3E}">
        <p14:creationId xmlns:p14="http://schemas.microsoft.com/office/powerpoint/2010/main" val="27387881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22250" y="992460"/>
            <a:ext cx="8693150" cy="53769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CH"/>
          </a:p>
        </p:txBody>
      </p:sp>
      <p:sp>
        <p:nvSpPr>
          <p:cNvPr id="2" name="Title 1"/>
          <p:cNvSpPr>
            <a:spLocks noGrp="1"/>
          </p:cNvSpPr>
          <p:nvPr>
            <p:ph type="title"/>
          </p:nvPr>
        </p:nvSpPr>
        <p:spPr/>
        <p:txBody>
          <a:bodyPr/>
          <a:lstStyle/>
          <a:p>
            <a:r>
              <a:rPr lang="de-CH" dirty="0" err="1" smtClean="0"/>
              <a:t>Direct</a:t>
            </a:r>
            <a:r>
              <a:rPr lang="de-CH" dirty="0" smtClean="0"/>
              <a:t> Mailing</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22</a:t>
            </a:fld>
            <a:endParaRPr lang="en-US"/>
          </a:p>
        </p:txBody>
      </p:sp>
      <p:pic>
        <p:nvPicPr>
          <p:cNvPr id="6" name="Picture 5"/>
          <p:cNvPicPr>
            <a:picLocks noChangeAspect="1"/>
          </p:cNvPicPr>
          <p:nvPr/>
        </p:nvPicPr>
        <p:blipFill>
          <a:blip r:embed="rId2"/>
          <a:stretch>
            <a:fillRect/>
          </a:stretch>
        </p:blipFill>
        <p:spPr>
          <a:xfrm>
            <a:off x="222251" y="967157"/>
            <a:ext cx="8693150" cy="2830588"/>
          </a:xfrm>
          <a:prstGeom prst="rect">
            <a:avLst/>
          </a:prstGeom>
        </p:spPr>
      </p:pic>
      <p:sp>
        <p:nvSpPr>
          <p:cNvPr id="8" name="Rechteck 7"/>
          <p:cNvSpPr/>
          <p:nvPr/>
        </p:nvSpPr>
        <p:spPr>
          <a:xfrm>
            <a:off x="222249" y="3140238"/>
            <a:ext cx="8608930" cy="9865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222247" y="3076351"/>
            <a:ext cx="2135941" cy="1384995"/>
          </a:xfrm>
          <a:prstGeom prst="rect">
            <a:avLst/>
          </a:prstGeom>
          <a:noFill/>
        </p:spPr>
        <p:txBody>
          <a:bodyPr wrap="square" rtlCol="0">
            <a:spAutoFit/>
          </a:bodyPr>
          <a:lstStyle/>
          <a:p>
            <a:r>
              <a:rPr lang="de-DE" sz="1200" dirty="0">
                <a:solidFill>
                  <a:schemeClr val="bg1"/>
                </a:solidFill>
              </a:rPr>
              <a:t>Der Panoramafenster-Umschlag lässt das</a:t>
            </a:r>
          </a:p>
          <a:p>
            <a:r>
              <a:rPr lang="de-DE" sz="1200" dirty="0">
                <a:solidFill>
                  <a:schemeClr val="bg1"/>
                </a:solidFill>
              </a:rPr>
              <a:t>aufmerksamkeitsstarke Visual des </a:t>
            </a:r>
            <a:r>
              <a:rPr lang="de-DE" sz="1200" dirty="0" err="1">
                <a:solidFill>
                  <a:schemeClr val="bg1"/>
                </a:solidFill>
              </a:rPr>
              <a:t>Direct</a:t>
            </a:r>
            <a:r>
              <a:rPr lang="de-DE" sz="1200" dirty="0">
                <a:solidFill>
                  <a:schemeClr val="bg1"/>
                </a:solidFill>
              </a:rPr>
              <a:t> Mailings wirken,</a:t>
            </a:r>
          </a:p>
          <a:p>
            <a:r>
              <a:rPr lang="de-DE" sz="1200" dirty="0">
                <a:solidFill>
                  <a:schemeClr val="bg1"/>
                </a:solidFill>
              </a:rPr>
              <a:t>während die </a:t>
            </a:r>
            <a:r>
              <a:rPr lang="de-DE" sz="1200" dirty="0" err="1">
                <a:solidFill>
                  <a:schemeClr val="bg1"/>
                </a:solidFill>
              </a:rPr>
              <a:t>Stanzung</a:t>
            </a:r>
            <a:r>
              <a:rPr lang="de-DE" sz="1200" dirty="0">
                <a:solidFill>
                  <a:schemeClr val="bg1"/>
                </a:solidFill>
              </a:rPr>
              <a:t> der Augen die Neugier weckt.</a:t>
            </a:r>
            <a:endParaRPr lang="de-DE" sz="1200" dirty="0">
              <a:solidFill>
                <a:schemeClr val="bg1"/>
              </a:solidFill>
            </a:endParaRPr>
          </a:p>
        </p:txBody>
      </p:sp>
      <p:sp>
        <p:nvSpPr>
          <p:cNvPr id="10" name="Textfeld 9"/>
          <p:cNvSpPr txBox="1"/>
          <p:nvPr/>
        </p:nvSpPr>
        <p:spPr>
          <a:xfrm>
            <a:off x="2564731" y="3140238"/>
            <a:ext cx="3475122" cy="646331"/>
          </a:xfrm>
          <a:prstGeom prst="rect">
            <a:avLst/>
          </a:prstGeom>
          <a:noFill/>
        </p:spPr>
        <p:txBody>
          <a:bodyPr wrap="square" rtlCol="0">
            <a:spAutoFit/>
          </a:bodyPr>
          <a:lstStyle/>
          <a:p>
            <a:r>
              <a:rPr lang="de-DE" sz="1200" dirty="0">
                <a:solidFill>
                  <a:schemeClr val="bg1"/>
                </a:solidFill>
              </a:rPr>
              <a:t>Im Innern wird der Empfänger über die Gebühren</a:t>
            </a:r>
          </a:p>
          <a:p>
            <a:r>
              <a:rPr lang="de-DE" sz="1200" dirty="0">
                <a:solidFill>
                  <a:schemeClr val="bg1"/>
                </a:solidFill>
              </a:rPr>
              <a:t>aufgeklärt und es werden Lösungen aufgezeigt.</a:t>
            </a:r>
          </a:p>
        </p:txBody>
      </p:sp>
      <p:sp>
        <p:nvSpPr>
          <p:cNvPr id="11" name="Textfeld 10"/>
          <p:cNvSpPr txBox="1"/>
          <p:nvPr/>
        </p:nvSpPr>
        <p:spPr>
          <a:xfrm>
            <a:off x="6404812" y="3122518"/>
            <a:ext cx="2426367" cy="2677656"/>
          </a:xfrm>
          <a:prstGeom prst="rect">
            <a:avLst/>
          </a:prstGeom>
          <a:noFill/>
        </p:spPr>
        <p:txBody>
          <a:bodyPr wrap="square" rtlCol="0">
            <a:spAutoFit/>
          </a:bodyPr>
          <a:lstStyle/>
          <a:p>
            <a:r>
              <a:rPr lang="de-DE" sz="1200" dirty="0">
                <a:solidFill>
                  <a:schemeClr val="bg1"/>
                </a:solidFill>
              </a:rPr>
              <a:t>Zusätzlich liegen PERSONALISIERTE KÜNDIGUNGSSCHREIBEN</a:t>
            </a:r>
          </a:p>
          <a:p>
            <a:r>
              <a:rPr lang="de-DE" sz="1200" dirty="0">
                <a:solidFill>
                  <a:schemeClr val="bg1"/>
                </a:solidFill>
              </a:rPr>
              <a:t>für den Kabelanschluss – je adressiert an</a:t>
            </a:r>
          </a:p>
          <a:p>
            <a:r>
              <a:rPr lang="de-DE" sz="1200" dirty="0">
                <a:solidFill>
                  <a:schemeClr val="bg1"/>
                </a:solidFill>
              </a:rPr>
              <a:t>Vermieter und UPC – und vorfrankierte Geschäftsantwortkuverts</a:t>
            </a:r>
          </a:p>
          <a:p>
            <a:r>
              <a:rPr lang="de-DE" sz="1200" dirty="0">
                <a:solidFill>
                  <a:schemeClr val="bg1"/>
                </a:solidFill>
              </a:rPr>
              <a:t>bei, womit die Response-</a:t>
            </a:r>
          </a:p>
          <a:p>
            <a:r>
              <a:rPr lang="de-DE" sz="1200" dirty="0">
                <a:solidFill>
                  <a:schemeClr val="bg1"/>
                </a:solidFill>
              </a:rPr>
              <a:t>Rate gemessen werden</a:t>
            </a:r>
          </a:p>
          <a:p>
            <a:r>
              <a:rPr lang="de-DE" sz="1200" dirty="0">
                <a:solidFill>
                  <a:schemeClr val="bg1"/>
                </a:solidFill>
              </a:rPr>
              <a:t>konnte. Erfolgsmessung durch Kooperation mit der Schweizerischen</a:t>
            </a:r>
          </a:p>
          <a:p>
            <a:r>
              <a:rPr lang="de-DE" sz="1200" dirty="0">
                <a:solidFill>
                  <a:schemeClr val="bg1"/>
                </a:solidFill>
              </a:rPr>
              <a:t>Post.</a:t>
            </a:r>
          </a:p>
        </p:txBody>
      </p:sp>
    </p:spTree>
    <p:extLst>
      <p:ext uri="{BB962C8B-B14F-4D97-AF65-F5344CB8AC3E}">
        <p14:creationId xmlns:p14="http://schemas.microsoft.com/office/powerpoint/2010/main" val="38099820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Informationsfolder (</a:t>
            </a:r>
            <a:r>
              <a:rPr lang="de-CH" dirty="0" err="1" smtClean="0"/>
              <a:t>Direct</a:t>
            </a:r>
            <a:r>
              <a:rPr lang="de-CH" dirty="0" smtClean="0"/>
              <a:t> Mailing)</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23</a:t>
            </a:fld>
            <a:endParaRPr lang="en-US"/>
          </a:p>
        </p:txBody>
      </p:sp>
      <p:pic>
        <p:nvPicPr>
          <p:cNvPr id="6" name="Picture 5"/>
          <p:cNvPicPr>
            <a:picLocks noChangeAspect="1"/>
          </p:cNvPicPr>
          <p:nvPr/>
        </p:nvPicPr>
        <p:blipFill>
          <a:blip r:embed="rId2"/>
          <a:stretch>
            <a:fillRect/>
          </a:stretch>
        </p:blipFill>
        <p:spPr>
          <a:xfrm>
            <a:off x="222249" y="1610437"/>
            <a:ext cx="8729039" cy="2051112"/>
          </a:xfrm>
          <a:prstGeom prst="rect">
            <a:avLst/>
          </a:prstGeom>
        </p:spPr>
      </p:pic>
      <p:pic>
        <p:nvPicPr>
          <p:cNvPr id="7" name="Picture 6"/>
          <p:cNvPicPr>
            <a:picLocks noChangeAspect="1"/>
          </p:cNvPicPr>
          <p:nvPr/>
        </p:nvPicPr>
        <p:blipFill>
          <a:blip r:embed="rId3"/>
          <a:stretch>
            <a:fillRect/>
          </a:stretch>
        </p:blipFill>
        <p:spPr>
          <a:xfrm>
            <a:off x="186362" y="4078225"/>
            <a:ext cx="8684574" cy="2036254"/>
          </a:xfrm>
          <a:prstGeom prst="rect">
            <a:avLst/>
          </a:prstGeom>
        </p:spPr>
      </p:pic>
      <p:sp>
        <p:nvSpPr>
          <p:cNvPr id="8" name="TextBox 7"/>
          <p:cNvSpPr txBox="1"/>
          <p:nvPr/>
        </p:nvSpPr>
        <p:spPr>
          <a:xfrm>
            <a:off x="186362" y="1333438"/>
            <a:ext cx="5313686" cy="276999"/>
          </a:xfrm>
          <a:prstGeom prst="rect">
            <a:avLst/>
          </a:prstGeom>
          <a:noFill/>
        </p:spPr>
        <p:txBody>
          <a:bodyPr wrap="square" rtlCol="0">
            <a:spAutoFit/>
          </a:bodyPr>
          <a:lstStyle/>
          <a:p>
            <a:r>
              <a:rPr lang="de-CH" sz="1200" dirty="0" smtClean="0"/>
              <a:t>Aussenseite</a:t>
            </a:r>
            <a:endParaRPr lang="de-CH" sz="1200" dirty="0"/>
          </a:p>
        </p:txBody>
      </p:sp>
      <p:sp>
        <p:nvSpPr>
          <p:cNvPr id="9" name="TextBox 8"/>
          <p:cNvSpPr txBox="1"/>
          <p:nvPr/>
        </p:nvSpPr>
        <p:spPr>
          <a:xfrm>
            <a:off x="186362" y="3801226"/>
            <a:ext cx="5313686" cy="276999"/>
          </a:xfrm>
          <a:prstGeom prst="rect">
            <a:avLst/>
          </a:prstGeom>
          <a:noFill/>
        </p:spPr>
        <p:txBody>
          <a:bodyPr wrap="square" rtlCol="0">
            <a:spAutoFit/>
          </a:bodyPr>
          <a:lstStyle/>
          <a:p>
            <a:r>
              <a:rPr lang="de-CH" sz="1200" dirty="0" smtClean="0"/>
              <a:t>Innenseite</a:t>
            </a:r>
            <a:endParaRPr lang="de-CH" sz="1200" dirty="0"/>
          </a:p>
        </p:txBody>
      </p:sp>
    </p:spTree>
    <p:extLst>
      <p:ext uri="{BB962C8B-B14F-4D97-AF65-F5344CB8AC3E}">
        <p14:creationId xmlns:p14="http://schemas.microsoft.com/office/powerpoint/2010/main" val="27515080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CH" dirty="0" smtClean="0"/>
              <a:t>Kündigung der Kabeldienste</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24</a:t>
            </a:fld>
            <a:endParaRPr lang="en-US"/>
          </a:p>
        </p:txBody>
      </p:sp>
      <p:pic>
        <p:nvPicPr>
          <p:cNvPr id="3" name="Picture 2"/>
          <p:cNvPicPr>
            <a:picLocks noChangeAspect="1"/>
          </p:cNvPicPr>
          <p:nvPr/>
        </p:nvPicPr>
        <p:blipFill>
          <a:blip r:embed="rId2"/>
          <a:stretch>
            <a:fillRect/>
          </a:stretch>
        </p:blipFill>
        <p:spPr>
          <a:xfrm>
            <a:off x="4732637" y="905733"/>
            <a:ext cx="3868438" cy="5479819"/>
          </a:xfrm>
          <a:prstGeom prst="rect">
            <a:avLst/>
          </a:prstGeom>
          <a:ln>
            <a:solidFill>
              <a:schemeClr val="tx1"/>
            </a:solidFill>
          </a:ln>
        </p:spPr>
      </p:pic>
      <p:pic>
        <p:nvPicPr>
          <p:cNvPr id="9" name="Picture 8"/>
          <p:cNvPicPr>
            <a:picLocks noChangeAspect="1"/>
          </p:cNvPicPr>
          <p:nvPr/>
        </p:nvPicPr>
        <p:blipFill rotWithShape="1">
          <a:blip r:embed="rId3"/>
          <a:srcRect l="507" r="-1"/>
          <a:stretch/>
        </p:blipFill>
        <p:spPr>
          <a:xfrm>
            <a:off x="222250" y="905733"/>
            <a:ext cx="3863975" cy="5479819"/>
          </a:xfrm>
          <a:prstGeom prst="rect">
            <a:avLst/>
          </a:prstGeom>
          <a:ln>
            <a:solidFill>
              <a:schemeClr val="tx1"/>
            </a:solidFill>
          </a:ln>
        </p:spPr>
      </p:pic>
      <p:sp>
        <p:nvSpPr>
          <p:cNvPr id="8" name="TextBox 7"/>
          <p:cNvSpPr txBox="1"/>
          <p:nvPr/>
        </p:nvSpPr>
        <p:spPr>
          <a:xfrm>
            <a:off x="5172293" y="5794687"/>
            <a:ext cx="2554387" cy="461665"/>
          </a:xfrm>
          <a:prstGeom prst="rect">
            <a:avLst/>
          </a:prstGeom>
          <a:solidFill>
            <a:schemeClr val="bg1">
              <a:lumMod val="95000"/>
            </a:schemeClr>
          </a:solidFill>
        </p:spPr>
        <p:txBody>
          <a:bodyPr wrap="square" rtlCol="0">
            <a:spAutoFit/>
          </a:bodyPr>
          <a:lstStyle/>
          <a:p>
            <a:r>
              <a:rPr lang="de-CH" sz="1200" dirty="0"/>
              <a:t>Kündigen Sie den Kabelanschluss bei Ihrem Vermieter.</a:t>
            </a:r>
          </a:p>
        </p:txBody>
      </p:sp>
      <p:sp>
        <p:nvSpPr>
          <p:cNvPr id="10" name="TextBox 9"/>
          <p:cNvSpPr txBox="1"/>
          <p:nvPr/>
        </p:nvSpPr>
        <p:spPr>
          <a:xfrm>
            <a:off x="681229" y="5801577"/>
            <a:ext cx="2554387" cy="461665"/>
          </a:xfrm>
          <a:prstGeom prst="rect">
            <a:avLst/>
          </a:prstGeom>
          <a:solidFill>
            <a:schemeClr val="bg1">
              <a:lumMod val="95000"/>
            </a:schemeClr>
          </a:solidFill>
        </p:spPr>
        <p:txBody>
          <a:bodyPr wrap="square" rtlCol="0">
            <a:spAutoFit/>
          </a:bodyPr>
          <a:lstStyle/>
          <a:p>
            <a:r>
              <a:rPr lang="de-CH" sz="1200" dirty="0"/>
              <a:t>Kündigen Sie Ihre Abos direkt beim </a:t>
            </a:r>
            <a:r>
              <a:rPr lang="de-CH" sz="1200" dirty="0" smtClean="0"/>
              <a:t>Kabelanbieter.</a:t>
            </a:r>
            <a:endParaRPr lang="de-CH" sz="1200" dirty="0"/>
          </a:p>
        </p:txBody>
      </p:sp>
    </p:spTree>
    <p:extLst>
      <p:ext uri="{BB962C8B-B14F-4D97-AF65-F5344CB8AC3E}">
        <p14:creationId xmlns:p14="http://schemas.microsoft.com/office/powerpoint/2010/main" val="10392205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ctrTitle"/>
          </p:nvPr>
        </p:nvSpPr>
        <p:spPr/>
        <p:txBody>
          <a:bodyPr/>
          <a:lstStyle/>
          <a:p>
            <a:r>
              <a:rPr lang="de-DE" dirty="0" smtClean="0"/>
              <a:t>Downloadbereich für Kündigungsschreiben</a:t>
            </a:r>
            <a:endParaRPr lang="de-DE" dirty="0"/>
          </a:p>
        </p:txBody>
      </p:sp>
      <p:sp>
        <p:nvSpPr>
          <p:cNvPr id="7" name="Untertitel 6"/>
          <p:cNvSpPr>
            <a:spLocks noGrp="1"/>
          </p:cNvSpPr>
          <p:nvPr>
            <p:ph type="subTitle" idx="1"/>
          </p:nvPr>
        </p:nvSpPr>
        <p:spPr/>
        <p:txBody>
          <a:bodyPr/>
          <a:lstStyle/>
          <a:p>
            <a:endParaRPr lang="de-DE" dirty="0"/>
          </a:p>
        </p:txBody>
      </p:sp>
      <p:sp>
        <p:nvSpPr>
          <p:cNvPr id="4" name="Datumsplatzhalter 3"/>
          <p:cNvSpPr>
            <a:spLocks noGrp="1"/>
          </p:cNvSpPr>
          <p:nvPr>
            <p:ph type="dt" sz="half" idx="10"/>
          </p:nvPr>
        </p:nvSpPr>
        <p:spPr/>
        <p:txBody>
          <a:bodyPr/>
          <a:lstStyle/>
          <a:p>
            <a:r>
              <a:rPr lang="en-US" smtClean="0"/>
              <a:t>© Sunrise</a:t>
            </a:r>
            <a:endParaRPr lang="en-US"/>
          </a:p>
        </p:txBody>
      </p:sp>
      <p:sp>
        <p:nvSpPr>
          <p:cNvPr id="5" name="Foliennummernplatzhalter 4"/>
          <p:cNvSpPr>
            <a:spLocks noGrp="1"/>
          </p:cNvSpPr>
          <p:nvPr>
            <p:ph type="sldNum" sz="quarter" idx="12"/>
          </p:nvPr>
        </p:nvSpPr>
        <p:spPr/>
        <p:txBody>
          <a:bodyPr/>
          <a:lstStyle/>
          <a:p>
            <a:fld id="{83D8F6FD-800A-4758-9DFC-1C25E0618F0D}" type="slidenum">
              <a:rPr lang="en-US" smtClean="0"/>
              <a:t>25</a:t>
            </a:fld>
            <a:endParaRPr lang="en-US"/>
          </a:p>
        </p:txBody>
      </p:sp>
    </p:spTree>
    <p:extLst>
      <p:ext uri="{BB962C8B-B14F-4D97-AF65-F5344CB8AC3E}">
        <p14:creationId xmlns:p14="http://schemas.microsoft.com/office/powerpoint/2010/main" val="2370269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CH" dirty="0" smtClean="0"/>
              <a:t>Kündigungsschreiben bei Kabelanschluss ohne Abo</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26</a:t>
            </a:fld>
            <a:endParaRPr lang="en-US"/>
          </a:p>
        </p:txBody>
      </p:sp>
      <p:pic>
        <p:nvPicPr>
          <p:cNvPr id="6" name="Picture 5"/>
          <p:cNvPicPr>
            <a:picLocks noChangeAspect="1"/>
          </p:cNvPicPr>
          <p:nvPr/>
        </p:nvPicPr>
        <p:blipFill rotWithShape="1">
          <a:blip r:embed="rId2"/>
          <a:srcRect l="271"/>
          <a:stretch/>
        </p:blipFill>
        <p:spPr>
          <a:xfrm>
            <a:off x="4568825" y="992460"/>
            <a:ext cx="3794897" cy="5376900"/>
          </a:xfrm>
          <a:prstGeom prst="rect">
            <a:avLst/>
          </a:prstGeom>
          <a:ln>
            <a:solidFill>
              <a:schemeClr val="tx1"/>
            </a:solidFill>
          </a:ln>
        </p:spPr>
      </p:pic>
      <p:sp>
        <p:nvSpPr>
          <p:cNvPr id="11" name="TextBox 10"/>
          <p:cNvSpPr txBox="1"/>
          <p:nvPr/>
        </p:nvSpPr>
        <p:spPr>
          <a:xfrm>
            <a:off x="222250" y="992460"/>
            <a:ext cx="2554387" cy="1200329"/>
          </a:xfrm>
          <a:prstGeom prst="rect">
            <a:avLst/>
          </a:prstGeom>
          <a:solidFill>
            <a:schemeClr val="bg1">
              <a:lumMod val="95000"/>
            </a:schemeClr>
          </a:solidFill>
        </p:spPr>
        <p:txBody>
          <a:bodyPr wrap="square" rtlCol="0">
            <a:spAutoFit/>
          </a:bodyPr>
          <a:lstStyle/>
          <a:p>
            <a:r>
              <a:rPr lang="de-CH" sz="1200" dirty="0" smtClean="0"/>
              <a:t>Wenn Ihr Kabelanschluss über die Nebenkosten oder Mietkostenpauschale verrechnet wird, kündigen Sie den Kabelanschluss direkt bei Ihrem Vermieter.</a:t>
            </a:r>
            <a:endParaRPr lang="de-CH" sz="1200" dirty="0"/>
          </a:p>
        </p:txBody>
      </p:sp>
    </p:spTree>
    <p:extLst>
      <p:ext uri="{BB962C8B-B14F-4D97-AF65-F5344CB8AC3E}">
        <p14:creationId xmlns:p14="http://schemas.microsoft.com/office/powerpoint/2010/main" val="36024547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e-CH" dirty="0" smtClean="0"/>
              <a:t>Kündigungsschreiben für Mieter mit direkter Rechnung vom Kabelanbieter</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27</a:t>
            </a:fld>
            <a:endParaRPr lang="en-US"/>
          </a:p>
        </p:txBody>
      </p:sp>
      <p:pic>
        <p:nvPicPr>
          <p:cNvPr id="6" name="Picture 5"/>
          <p:cNvPicPr>
            <a:picLocks noChangeAspect="1"/>
          </p:cNvPicPr>
          <p:nvPr/>
        </p:nvPicPr>
        <p:blipFill>
          <a:blip r:embed="rId2"/>
          <a:stretch>
            <a:fillRect/>
          </a:stretch>
        </p:blipFill>
        <p:spPr>
          <a:xfrm>
            <a:off x="4568825" y="1118495"/>
            <a:ext cx="3705225" cy="5250865"/>
          </a:xfrm>
          <a:prstGeom prst="rect">
            <a:avLst/>
          </a:prstGeom>
          <a:ln>
            <a:solidFill>
              <a:schemeClr val="tx1"/>
            </a:solidFill>
          </a:ln>
        </p:spPr>
      </p:pic>
      <p:sp>
        <p:nvSpPr>
          <p:cNvPr id="7" name="TextBox 6"/>
          <p:cNvSpPr txBox="1"/>
          <p:nvPr/>
        </p:nvSpPr>
        <p:spPr>
          <a:xfrm>
            <a:off x="222250" y="1202010"/>
            <a:ext cx="2554387" cy="646331"/>
          </a:xfrm>
          <a:prstGeom prst="rect">
            <a:avLst/>
          </a:prstGeom>
          <a:solidFill>
            <a:schemeClr val="bg1">
              <a:lumMod val="95000"/>
            </a:schemeClr>
          </a:solidFill>
        </p:spPr>
        <p:txBody>
          <a:bodyPr wrap="square" rtlCol="0">
            <a:spAutoFit/>
          </a:bodyPr>
          <a:lstStyle/>
          <a:p>
            <a:r>
              <a:rPr lang="de-CH" sz="1200" dirty="0"/>
              <a:t>Sie sind Mieter, erhalten aber eine direkte Rechnung vom Kabelanbieter?</a:t>
            </a:r>
          </a:p>
        </p:txBody>
      </p:sp>
    </p:spTree>
    <p:extLst>
      <p:ext uri="{BB962C8B-B14F-4D97-AF65-F5344CB8AC3E}">
        <p14:creationId xmlns:p14="http://schemas.microsoft.com/office/powerpoint/2010/main" val="22627245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CH" dirty="0" smtClean="0"/>
              <a:t>Kündigungsschreiben für Eigentümer</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28</a:t>
            </a:fld>
            <a:endParaRPr lang="en-US"/>
          </a:p>
        </p:txBody>
      </p:sp>
      <p:sp>
        <p:nvSpPr>
          <p:cNvPr id="7" name="TextBox 6"/>
          <p:cNvSpPr txBox="1"/>
          <p:nvPr/>
        </p:nvSpPr>
        <p:spPr>
          <a:xfrm>
            <a:off x="222250" y="1202010"/>
            <a:ext cx="2554387" cy="1015663"/>
          </a:xfrm>
          <a:prstGeom prst="rect">
            <a:avLst/>
          </a:prstGeom>
          <a:solidFill>
            <a:schemeClr val="bg1">
              <a:lumMod val="95000"/>
            </a:schemeClr>
          </a:solidFill>
        </p:spPr>
        <p:txBody>
          <a:bodyPr wrap="square" rtlCol="0">
            <a:spAutoFit/>
          </a:bodyPr>
          <a:lstStyle/>
          <a:p>
            <a:r>
              <a:rPr lang="de-CH" sz="1200" dirty="0"/>
              <a:t>Hier finden Sie das Kündigungsschreiben für Ihren Kabelanbieter (z. B. </a:t>
            </a:r>
            <a:r>
              <a:rPr lang="de-CH" sz="1200" dirty="0" err="1"/>
              <a:t>upc</a:t>
            </a:r>
            <a:r>
              <a:rPr lang="de-CH" sz="1200" dirty="0"/>
              <a:t> Cablecom) für den Kabelanschluss und allfälligen Internet-/TV-Abos</a:t>
            </a:r>
          </a:p>
        </p:txBody>
      </p:sp>
      <p:pic>
        <p:nvPicPr>
          <p:cNvPr id="3" name="Picture 2"/>
          <p:cNvPicPr>
            <a:picLocks noChangeAspect="1"/>
          </p:cNvPicPr>
          <p:nvPr/>
        </p:nvPicPr>
        <p:blipFill>
          <a:blip r:embed="rId2"/>
          <a:stretch>
            <a:fillRect/>
          </a:stretch>
        </p:blipFill>
        <p:spPr>
          <a:xfrm>
            <a:off x="4759326" y="1202011"/>
            <a:ext cx="3594099" cy="5085990"/>
          </a:xfrm>
          <a:prstGeom prst="rect">
            <a:avLst/>
          </a:prstGeom>
          <a:ln>
            <a:solidFill>
              <a:schemeClr val="tx1"/>
            </a:solidFill>
          </a:ln>
        </p:spPr>
      </p:pic>
    </p:spTree>
    <p:extLst>
      <p:ext uri="{BB962C8B-B14F-4D97-AF65-F5344CB8AC3E}">
        <p14:creationId xmlns:p14="http://schemas.microsoft.com/office/powerpoint/2010/main" val="33917288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de-CH" dirty="0" smtClean="0"/>
              <a:t>Rechnungen / Bill Message</a:t>
            </a:r>
            <a:endParaRPr lang="de-CH" dirty="0"/>
          </a:p>
        </p:txBody>
      </p:sp>
      <p:sp>
        <p:nvSpPr>
          <p:cNvPr id="7" name="Subtitle 6"/>
          <p:cNvSpPr>
            <a:spLocks noGrp="1"/>
          </p:cNvSpPr>
          <p:nvPr>
            <p:ph type="subTitle" idx="1"/>
          </p:nvPr>
        </p:nvSpPr>
        <p:spPr/>
        <p:txBody>
          <a:bodyPr/>
          <a:lstStyle/>
          <a:p>
            <a:endParaRPr lang="de-CH"/>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29</a:t>
            </a:fld>
            <a:endParaRPr lang="en-US"/>
          </a:p>
        </p:txBody>
      </p:sp>
      <p:sp>
        <p:nvSpPr>
          <p:cNvPr id="8" name="TextBox 7"/>
          <p:cNvSpPr txBox="1"/>
          <p:nvPr/>
        </p:nvSpPr>
        <p:spPr>
          <a:xfrm>
            <a:off x="245326" y="3223823"/>
            <a:ext cx="5241073" cy="461665"/>
          </a:xfrm>
          <a:prstGeom prst="rect">
            <a:avLst/>
          </a:prstGeom>
          <a:solidFill>
            <a:schemeClr val="bg1">
              <a:lumMod val="95000"/>
            </a:schemeClr>
          </a:solidFill>
        </p:spPr>
        <p:txBody>
          <a:bodyPr wrap="square" rtlCol="0">
            <a:spAutoFit/>
          </a:bodyPr>
          <a:lstStyle/>
          <a:p>
            <a:r>
              <a:rPr lang="de-CH" sz="1200" dirty="0" smtClean="0"/>
              <a:t>Sunrise hat die Möglichkeit eine kleine Information auf der ersten Seite der Rechnung anzubringen, die sogenannte «Bill Message».</a:t>
            </a:r>
            <a:endParaRPr lang="de-CH" sz="1200" dirty="0"/>
          </a:p>
        </p:txBody>
      </p:sp>
    </p:spTree>
    <p:extLst>
      <p:ext uri="{BB962C8B-B14F-4D97-AF65-F5344CB8AC3E}">
        <p14:creationId xmlns:p14="http://schemas.microsoft.com/office/powerpoint/2010/main" val="1417024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Bill Message auf der Rechnung</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30</a:t>
            </a:fld>
            <a:endParaRPr lang="en-US"/>
          </a:p>
        </p:txBody>
      </p:sp>
      <p:pic>
        <p:nvPicPr>
          <p:cNvPr id="7" name="Picture 6"/>
          <p:cNvPicPr>
            <a:picLocks noChangeAspect="1"/>
          </p:cNvPicPr>
          <p:nvPr/>
        </p:nvPicPr>
        <p:blipFill rotWithShape="1">
          <a:blip r:embed="rId2"/>
          <a:srcRect l="476" t="3572" r="1133" b="7857"/>
          <a:stretch/>
        </p:blipFill>
        <p:spPr>
          <a:xfrm>
            <a:off x="327025" y="2781377"/>
            <a:ext cx="3980034" cy="494184"/>
          </a:xfrm>
          <a:prstGeom prst="rect">
            <a:avLst/>
          </a:prstGeom>
          <a:ln>
            <a:solidFill>
              <a:schemeClr val="tx1"/>
            </a:solidFill>
          </a:ln>
        </p:spPr>
      </p:pic>
      <p:grpSp>
        <p:nvGrpSpPr>
          <p:cNvPr id="10" name="Group 9"/>
          <p:cNvGrpSpPr/>
          <p:nvPr/>
        </p:nvGrpSpPr>
        <p:grpSpPr>
          <a:xfrm>
            <a:off x="4946271" y="986587"/>
            <a:ext cx="3969129" cy="5382773"/>
            <a:chOff x="4501325" y="1332352"/>
            <a:chExt cx="3969129" cy="5382773"/>
          </a:xfrm>
        </p:grpSpPr>
        <p:pic>
          <p:nvPicPr>
            <p:cNvPr id="6" name="Picture 5"/>
            <p:cNvPicPr>
              <a:picLocks noChangeAspect="1"/>
            </p:cNvPicPr>
            <p:nvPr/>
          </p:nvPicPr>
          <p:blipFill rotWithShape="1">
            <a:blip r:embed="rId3"/>
            <a:srcRect b="4651"/>
            <a:stretch/>
          </p:blipFill>
          <p:spPr>
            <a:xfrm>
              <a:off x="4501325" y="1332352"/>
              <a:ext cx="3969129" cy="5382773"/>
            </a:xfrm>
            <a:prstGeom prst="rect">
              <a:avLst/>
            </a:prstGeom>
            <a:ln>
              <a:solidFill>
                <a:schemeClr val="tx1"/>
              </a:solidFill>
            </a:ln>
          </p:spPr>
        </p:pic>
        <p:sp>
          <p:nvSpPr>
            <p:cNvPr id="9" name="Rectangle 8"/>
            <p:cNvSpPr/>
            <p:nvPr/>
          </p:nvSpPr>
          <p:spPr>
            <a:xfrm>
              <a:off x="4904510" y="3201251"/>
              <a:ext cx="1474924" cy="822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8" name="Picture 7"/>
            <p:cNvPicPr>
              <a:picLocks noChangeAspect="1"/>
            </p:cNvPicPr>
            <p:nvPr/>
          </p:nvPicPr>
          <p:blipFill rotWithShape="1">
            <a:blip r:embed="rId2"/>
            <a:srcRect l="476" t="7175" r="1133" b="7857"/>
            <a:stretch/>
          </p:blipFill>
          <p:spPr>
            <a:xfrm>
              <a:off x="4882335" y="3369952"/>
              <a:ext cx="1274626" cy="151827"/>
            </a:xfrm>
            <a:prstGeom prst="rect">
              <a:avLst/>
            </a:prstGeom>
            <a:ln>
              <a:noFill/>
            </a:ln>
          </p:spPr>
        </p:pic>
      </p:grpSp>
      <p:cxnSp>
        <p:nvCxnSpPr>
          <p:cNvPr id="15" name="Straight Connector 14"/>
          <p:cNvCxnSpPr/>
          <p:nvPr/>
        </p:nvCxnSpPr>
        <p:spPr>
          <a:xfrm flipH="1">
            <a:off x="4307059" y="3096883"/>
            <a:ext cx="87454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40363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Poster</a:t>
            </a:r>
            <a:endParaRPr lang="en-US" dirty="0"/>
          </a:p>
        </p:txBody>
      </p:sp>
      <p:sp>
        <p:nvSpPr>
          <p:cNvPr id="4" name="Subtitle 3"/>
          <p:cNvSpPr>
            <a:spLocks noGrp="1"/>
          </p:cNvSpPr>
          <p:nvPr>
            <p:ph type="subTitle" idx="1"/>
          </p:nvPr>
        </p:nvSpPr>
        <p:spPr/>
        <p:txBody>
          <a:bodyPr/>
          <a:lstStyle/>
          <a:p>
            <a:endParaRPr lang="de-CH"/>
          </a:p>
        </p:txBody>
      </p:sp>
      <p:sp>
        <p:nvSpPr>
          <p:cNvPr id="5" name="TextBox 4"/>
          <p:cNvSpPr txBox="1"/>
          <p:nvPr/>
        </p:nvSpPr>
        <p:spPr>
          <a:xfrm>
            <a:off x="245327" y="3266865"/>
            <a:ext cx="5241073" cy="461665"/>
          </a:xfrm>
          <a:prstGeom prst="rect">
            <a:avLst/>
          </a:prstGeom>
          <a:solidFill>
            <a:schemeClr val="bg1">
              <a:lumMod val="95000"/>
            </a:schemeClr>
          </a:solidFill>
        </p:spPr>
        <p:txBody>
          <a:bodyPr wrap="square" rtlCol="0">
            <a:spAutoFit/>
          </a:bodyPr>
          <a:lstStyle/>
          <a:p>
            <a:r>
              <a:rPr lang="de-CH" sz="1200" dirty="0" smtClean="0"/>
              <a:t>Platzierung von Poster an </a:t>
            </a:r>
            <a:r>
              <a:rPr lang="de-CH" sz="1200" dirty="0"/>
              <a:t>hochfrequentierten </a:t>
            </a:r>
            <a:r>
              <a:rPr lang="de-CH" sz="1200" dirty="0" smtClean="0"/>
              <a:t>Plätzen, z</a:t>
            </a:r>
            <a:r>
              <a:rPr lang="de-CH" sz="1200" dirty="0"/>
              <a:t>. B. Hauptbahnhof </a:t>
            </a:r>
            <a:r>
              <a:rPr lang="de-CH" sz="1200" dirty="0" smtClean="0"/>
              <a:t>Zürich</a:t>
            </a:r>
            <a:endParaRPr lang="de-CH" sz="1200" dirty="0"/>
          </a:p>
        </p:txBody>
      </p:sp>
    </p:spTree>
    <p:extLst>
      <p:ext uri="{BB962C8B-B14F-4D97-AF65-F5344CB8AC3E}">
        <p14:creationId xmlns:p14="http://schemas.microsoft.com/office/powerpoint/2010/main" val="40977904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Poster</a:t>
            </a:r>
            <a:endParaRPr lang="de-DE" dirty="0"/>
          </a:p>
        </p:txBody>
      </p:sp>
      <p:sp>
        <p:nvSpPr>
          <p:cNvPr id="4" name="Datumsplatzhalter 3"/>
          <p:cNvSpPr>
            <a:spLocks noGrp="1"/>
          </p:cNvSpPr>
          <p:nvPr>
            <p:ph type="dt" sz="half" idx="10"/>
          </p:nvPr>
        </p:nvSpPr>
        <p:spPr/>
        <p:txBody>
          <a:bodyPr/>
          <a:lstStyle/>
          <a:p>
            <a:r>
              <a:rPr lang="en-US" smtClean="0"/>
              <a:t>© Sunrise</a:t>
            </a:r>
            <a:endParaRPr lang="en-US"/>
          </a:p>
        </p:txBody>
      </p:sp>
      <p:sp>
        <p:nvSpPr>
          <p:cNvPr id="5" name="Foliennummernplatzhalter 4"/>
          <p:cNvSpPr>
            <a:spLocks noGrp="1"/>
          </p:cNvSpPr>
          <p:nvPr>
            <p:ph type="sldNum" sz="quarter" idx="12"/>
          </p:nvPr>
        </p:nvSpPr>
        <p:spPr/>
        <p:txBody>
          <a:bodyPr/>
          <a:lstStyle/>
          <a:p>
            <a:fld id="{83D8F6FD-800A-4758-9DFC-1C25E0618F0D}" type="slidenum">
              <a:rPr lang="en-US" smtClean="0"/>
              <a:t>32</a:t>
            </a:fld>
            <a:endParaRPr lang="en-US"/>
          </a:p>
        </p:txBody>
      </p:sp>
      <p:pic>
        <p:nvPicPr>
          <p:cNvPr id="9" name="Grafik 8"/>
          <p:cNvPicPr>
            <a:picLocks noChangeAspect="1"/>
          </p:cNvPicPr>
          <p:nvPr/>
        </p:nvPicPr>
        <p:blipFill rotWithShape="1">
          <a:blip r:embed="rId2"/>
          <a:srcRect t="1593" b="1097"/>
          <a:stretch/>
        </p:blipFill>
        <p:spPr>
          <a:xfrm>
            <a:off x="222250" y="992460"/>
            <a:ext cx="5781508" cy="5378949"/>
          </a:xfrm>
          <a:prstGeom prst="rect">
            <a:avLst/>
          </a:prstGeom>
        </p:spPr>
      </p:pic>
    </p:spTree>
    <p:extLst>
      <p:ext uri="{BB962C8B-B14F-4D97-AF65-F5344CB8AC3E}">
        <p14:creationId xmlns:p14="http://schemas.microsoft.com/office/powerpoint/2010/main" val="995881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Zürich</a:t>
            </a:r>
            <a:endParaRPr lang="de-DE" dirty="0"/>
          </a:p>
        </p:txBody>
      </p:sp>
      <p:sp>
        <p:nvSpPr>
          <p:cNvPr id="4" name="Datumsplatzhalter 3"/>
          <p:cNvSpPr>
            <a:spLocks noGrp="1"/>
          </p:cNvSpPr>
          <p:nvPr>
            <p:ph type="dt" sz="half" idx="10"/>
          </p:nvPr>
        </p:nvSpPr>
        <p:spPr/>
        <p:txBody>
          <a:bodyPr/>
          <a:lstStyle/>
          <a:p>
            <a:r>
              <a:rPr lang="en-US" smtClean="0"/>
              <a:t>© Sunrise</a:t>
            </a:r>
            <a:endParaRPr lang="en-US"/>
          </a:p>
        </p:txBody>
      </p:sp>
      <p:sp>
        <p:nvSpPr>
          <p:cNvPr id="5" name="Foliennummernplatzhalter 4"/>
          <p:cNvSpPr>
            <a:spLocks noGrp="1"/>
          </p:cNvSpPr>
          <p:nvPr>
            <p:ph type="sldNum" sz="quarter" idx="12"/>
          </p:nvPr>
        </p:nvSpPr>
        <p:spPr/>
        <p:txBody>
          <a:bodyPr/>
          <a:lstStyle/>
          <a:p>
            <a:fld id="{83D8F6FD-800A-4758-9DFC-1C25E0618F0D}" type="slidenum">
              <a:rPr lang="en-US" smtClean="0"/>
              <a:t>33</a:t>
            </a:fld>
            <a:endParaRPr lang="en-US"/>
          </a:p>
        </p:txBody>
      </p:sp>
      <p:pic>
        <p:nvPicPr>
          <p:cNvPr id="6" name="Grafik 5"/>
          <p:cNvPicPr>
            <a:picLocks noChangeAspect="1"/>
          </p:cNvPicPr>
          <p:nvPr/>
        </p:nvPicPr>
        <p:blipFill>
          <a:blip r:embed="rId2"/>
          <a:stretch>
            <a:fillRect/>
          </a:stretch>
        </p:blipFill>
        <p:spPr>
          <a:xfrm>
            <a:off x="222250" y="1121467"/>
            <a:ext cx="8693150" cy="4369412"/>
          </a:xfrm>
          <a:prstGeom prst="rect">
            <a:avLst/>
          </a:prstGeom>
        </p:spPr>
      </p:pic>
    </p:spTree>
    <p:extLst>
      <p:ext uri="{BB962C8B-B14F-4D97-AF65-F5344CB8AC3E}">
        <p14:creationId xmlns:p14="http://schemas.microsoft.com/office/powerpoint/2010/main" val="766804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Zürich</a:t>
            </a:r>
            <a:endParaRPr lang="de-CH"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250" y="1276946"/>
            <a:ext cx="8693150" cy="4889896"/>
          </a:xfrm>
        </p:spPr>
      </p:pic>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34</a:t>
            </a:fld>
            <a:endParaRPr lang="en-US"/>
          </a:p>
        </p:txBody>
      </p:sp>
    </p:spTree>
    <p:extLst>
      <p:ext uri="{BB962C8B-B14F-4D97-AF65-F5344CB8AC3E}">
        <p14:creationId xmlns:p14="http://schemas.microsoft.com/office/powerpoint/2010/main" val="3214982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Zürich</a:t>
            </a:r>
            <a:endParaRPr lang="de-CH"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250" y="1215571"/>
            <a:ext cx="2844105" cy="5056188"/>
          </a:xfrm>
        </p:spPr>
      </p:pic>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35</a:t>
            </a:fld>
            <a:endParaRPr lang="en-US"/>
          </a:p>
        </p:txBody>
      </p:sp>
      <p:pic>
        <p:nvPicPr>
          <p:cNvPr id="7"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5049" y="1215571"/>
            <a:ext cx="2844105" cy="5056188"/>
          </a:xfrm>
          <a:prstGeom prst="rect">
            <a:avLst/>
          </a:prstGeom>
        </p:spPr>
      </p:pic>
    </p:spTree>
    <p:extLst>
      <p:ext uri="{BB962C8B-B14F-4D97-AF65-F5344CB8AC3E}">
        <p14:creationId xmlns:p14="http://schemas.microsoft.com/office/powerpoint/2010/main" val="39489730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Bern</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250" y="1277595"/>
            <a:ext cx="8693150" cy="4888598"/>
          </a:xfrm>
        </p:spPr>
      </p:pic>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36</a:t>
            </a:fld>
            <a:endParaRPr lang="en-US"/>
          </a:p>
        </p:txBody>
      </p:sp>
    </p:spTree>
    <p:extLst>
      <p:ext uri="{BB962C8B-B14F-4D97-AF65-F5344CB8AC3E}">
        <p14:creationId xmlns:p14="http://schemas.microsoft.com/office/powerpoint/2010/main" val="19202942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Bern</a:t>
            </a:r>
            <a:endParaRPr lang="de-CH"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250" y="1277595"/>
            <a:ext cx="8693150" cy="4888598"/>
          </a:xfrm>
        </p:spPr>
      </p:pic>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37</a:t>
            </a:fld>
            <a:endParaRPr lang="en-US"/>
          </a:p>
        </p:txBody>
      </p:sp>
    </p:spTree>
    <p:extLst>
      <p:ext uri="{BB962C8B-B14F-4D97-AF65-F5344CB8AC3E}">
        <p14:creationId xmlns:p14="http://schemas.microsoft.com/office/powerpoint/2010/main" val="35454764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St. Gallen</a:t>
            </a:r>
            <a:endParaRPr lang="de-CH"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00092" y="1194825"/>
            <a:ext cx="6737465" cy="5054138"/>
          </a:xfrm>
        </p:spPr>
      </p:pic>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38</a:t>
            </a:fld>
            <a:endParaRPr lang="en-US"/>
          </a:p>
        </p:txBody>
      </p:sp>
    </p:spTree>
    <p:extLst>
      <p:ext uri="{BB962C8B-B14F-4D97-AF65-F5344CB8AC3E}">
        <p14:creationId xmlns:p14="http://schemas.microsoft.com/office/powerpoint/2010/main" val="21936942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St. Gallen</a:t>
            </a:r>
            <a:endParaRPr lang="de-CH"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00092" y="1194825"/>
            <a:ext cx="6737465" cy="5054138"/>
          </a:xfrm>
        </p:spPr>
      </p:pic>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39</a:t>
            </a:fld>
            <a:endParaRPr lang="en-US"/>
          </a:p>
        </p:txBody>
      </p:sp>
    </p:spTree>
    <p:extLst>
      <p:ext uri="{BB962C8B-B14F-4D97-AF65-F5344CB8AC3E}">
        <p14:creationId xmlns:p14="http://schemas.microsoft.com/office/powerpoint/2010/main" val="10025208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de-CH" dirty="0" smtClean="0"/>
              <a:t>Poster Bikes</a:t>
            </a:r>
            <a:endParaRPr lang="de-CH" dirty="0"/>
          </a:p>
        </p:txBody>
      </p:sp>
      <p:sp>
        <p:nvSpPr>
          <p:cNvPr id="7" name="Subtitle 6"/>
          <p:cNvSpPr>
            <a:spLocks noGrp="1"/>
          </p:cNvSpPr>
          <p:nvPr>
            <p:ph type="subTitle" idx="1"/>
          </p:nvPr>
        </p:nvSpPr>
        <p:spPr/>
        <p:txBody>
          <a:bodyPr/>
          <a:lstStyle/>
          <a:p>
            <a:endParaRPr lang="de-CH"/>
          </a:p>
        </p:txBody>
      </p:sp>
      <p:sp>
        <p:nvSpPr>
          <p:cNvPr id="4" name="Date Placeholder 3"/>
          <p:cNvSpPr>
            <a:spLocks noGrp="1"/>
          </p:cNvSpPr>
          <p:nvPr>
            <p:ph type="dt" sz="half" idx="10"/>
          </p:nvPr>
        </p:nvSpPr>
        <p:spPr/>
        <p:txBody>
          <a:bodyPr/>
          <a:lstStyle/>
          <a:p>
            <a:r>
              <a:rPr lang="en-US" smtClean="0">
                <a:solidFill>
                  <a:prstClr val="black">
                    <a:tint val="75000"/>
                  </a:prstClr>
                </a:solidFill>
              </a:rPr>
              <a:t>© Sunrise</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3D8F6FD-800A-4758-9DFC-1C25E0618F0D}" type="slidenum">
              <a:rPr lang="en-US" smtClean="0">
                <a:solidFill>
                  <a:prstClr val="black">
                    <a:tint val="75000"/>
                  </a:prstClr>
                </a:solidFill>
              </a:rPr>
              <a:pPr/>
              <a:t>40</a:t>
            </a:fld>
            <a:endParaRPr lang="en-US">
              <a:solidFill>
                <a:prstClr val="black">
                  <a:tint val="75000"/>
                </a:prstClr>
              </a:solidFill>
            </a:endParaRPr>
          </a:p>
        </p:txBody>
      </p:sp>
      <p:sp>
        <p:nvSpPr>
          <p:cNvPr id="8" name="TextBox 7"/>
          <p:cNvSpPr txBox="1"/>
          <p:nvPr/>
        </p:nvSpPr>
        <p:spPr>
          <a:xfrm>
            <a:off x="245327" y="3266865"/>
            <a:ext cx="5241073" cy="276999"/>
          </a:xfrm>
          <a:prstGeom prst="rect">
            <a:avLst/>
          </a:prstGeom>
          <a:solidFill>
            <a:schemeClr val="bg1">
              <a:lumMod val="95000"/>
            </a:schemeClr>
          </a:solidFill>
        </p:spPr>
        <p:txBody>
          <a:bodyPr wrap="square" rtlCol="0">
            <a:spAutoFit/>
          </a:bodyPr>
          <a:lstStyle/>
          <a:p>
            <a:r>
              <a:rPr lang="de-CH" sz="1200" dirty="0" smtClean="0"/>
              <a:t>Als Guerilla-Massnahme</a:t>
            </a:r>
            <a:endParaRPr lang="de-CH" sz="1200" dirty="0"/>
          </a:p>
        </p:txBody>
      </p:sp>
    </p:spTree>
    <p:extLst>
      <p:ext uri="{BB962C8B-B14F-4D97-AF65-F5344CB8AC3E}">
        <p14:creationId xmlns:p14="http://schemas.microsoft.com/office/powerpoint/2010/main" val="41700180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Poster Bikes in Bern &amp; Zürich</a:t>
            </a:r>
            <a:endParaRPr lang="de-DE" dirty="0"/>
          </a:p>
        </p:txBody>
      </p:sp>
      <p:pic>
        <p:nvPicPr>
          <p:cNvPr id="7" name="Inhaltsplatzhalt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249" y="992459"/>
            <a:ext cx="8074727" cy="5383151"/>
          </a:xfrm>
        </p:spPr>
      </p:pic>
      <p:sp>
        <p:nvSpPr>
          <p:cNvPr id="4" name="Datumsplatzhalter 3"/>
          <p:cNvSpPr>
            <a:spLocks noGrp="1"/>
          </p:cNvSpPr>
          <p:nvPr>
            <p:ph type="dt" sz="half" idx="10"/>
          </p:nvPr>
        </p:nvSpPr>
        <p:spPr/>
        <p:txBody>
          <a:bodyPr/>
          <a:lstStyle/>
          <a:p>
            <a:r>
              <a:rPr lang="en-US" smtClean="0"/>
              <a:t>© Sunrise</a:t>
            </a:r>
            <a:endParaRPr lang="en-US"/>
          </a:p>
        </p:txBody>
      </p:sp>
      <p:sp>
        <p:nvSpPr>
          <p:cNvPr id="5" name="Foliennummernplatzhalter 4"/>
          <p:cNvSpPr>
            <a:spLocks noGrp="1"/>
          </p:cNvSpPr>
          <p:nvPr>
            <p:ph type="sldNum" sz="quarter" idx="12"/>
          </p:nvPr>
        </p:nvSpPr>
        <p:spPr/>
        <p:txBody>
          <a:bodyPr/>
          <a:lstStyle/>
          <a:p>
            <a:fld id="{83D8F6FD-800A-4758-9DFC-1C25E0618F0D}" type="slidenum">
              <a:rPr lang="en-US" smtClean="0"/>
              <a:t>41</a:t>
            </a:fld>
            <a:endParaRPr lang="en-US"/>
          </a:p>
        </p:txBody>
      </p:sp>
    </p:spTree>
    <p:extLst>
      <p:ext uri="{BB962C8B-B14F-4D97-AF65-F5344CB8AC3E}">
        <p14:creationId xmlns:p14="http://schemas.microsoft.com/office/powerpoint/2010/main" val="23033219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Poster Bikes in Bern &amp; Zürich</a:t>
            </a:r>
            <a:endParaRPr lang="de-DE" dirty="0"/>
          </a:p>
        </p:txBody>
      </p:sp>
      <p:pic>
        <p:nvPicPr>
          <p:cNvPr id="7" name="Inhaltsplatzhalt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250" y="992460"/>
            <a:ext cx="7169952" cy="5377464"/>
          </a:xfrm>
        </p:spPr>
      </p:pic>
      <p:sp>
        <p:nvSpPr>
          <p:cNvPr id="4" name="Datumsplatzhalter 3"/>
          <p:cNvSpPr>
            <a:spLocks noGrp="1"/>
          </p:cNvSpPr>
          <p:nvPr>
            <p:ph type="dt" sz="half" idx="10"/>
          </p:nvPr>
        </p:nvSpPr>
        <p:spPr/>
        <p:txBody>
          <a:bodyPr/>
          <a:lstStyle/>
          <a:p>
            <a:r>
              <a:rPr lang="en-US" smtClean="0"/>
              <a:t>© Sunrise</a:t>
            </a:r>
            <a:endParaRPr lang="en-US"/>
          </a:p>
        </p:txBody>
      </p:sp>
      <p:sp>
        <p:nvSpPr>
          <p:cNvPr id="5" name="Foliennummernplatzhalter 4"/>
          <p:cNvSpPr>
            <a:spLocks noGrp="1"/>
          </p:cNvSpPr>
          <p:nvPr>
            <p:ph type="sldNum" sz="quarter" idx="12"/>
          </p:nvPr>
        </p:nvSpPr>
        <p:spPr/>
        <p:txBody>
          <a:bodyPr/>
          <a:lstStyle/>
          <a:p>
            <a:fld id="{83D8F6FD-800A-4758-9DFC-1C25E0618F0D}" type="slidenum">
              <a:rPr lang="en-US" smtClean="0"/>
              <a:t>42</a:t>
            </a:fld>
            <a:endParaRPr lang="en-US"/>
          </a:p>
        </p:txBody>
      </p:sp>
    </p:spTree>
    <p:extLst>
      <p:ext uri="{BB962C8B-B14F-4D97-AF65-F5344CB8AC3E}">
        <p14:creationId xmlns:p14="http://schemas.microsoft.com/office/powerpoint/2010/main" val="1931178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Poster Bikes in Bern &amp; Zürich</a:t>
            </a:r>
            <a:endParaRPr lang="en-US"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43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250" y="992460"/>
            <a:ext cx="8067508" cy="5378339"/>
          </a:xfrm>
          <a:prstGeom prst="rect">
            <a:avLst/>
          </a:prstGeom>
        </p:spPr>
      </p:pic>
    </p:spTree>
    <p:extLst>
      <p:ext uri="{BB962C8B-B14F-4D97-AF65-F5344CB8AC3E}">
        <p14:creationId xmlns:p14="http://schemas.microsoft.com/office/powerpoint/2010/main" val="28313421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Poster Bikes in Bern &amp; Zürich</a:t>
            </a:r>
            <a:endParaRPr lang="de-CH"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250" y="1276946"/>
            <a:ext cx="8693150" cy="4889896"/>
          </a:xfrm>
        </p:spPr>
      </p:pic>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44</a:t>
            </a:fld>
            <a:endParaRPr lang="en-US"/>
          </a:p>
        </p:txBody>
      </p:sp>
    </p:spTree>
    <p:extLst>
      <p:ext uri="{BB962C8B-B14F-4D97-AF65-F5344CB8AC3E}">
        <p14:creationId xmlns:p14="http://schemas.microsoft.com/office/powerpoint/2010/main" val="67993541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Poster Bikes in Bern &amp; Zürich</a:t>
            </a:r>
            <a:endParaRPr lang="de-CH"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250" y="1276946"/>
            <a:ext cx="8693150" cy="4889896"/>
          </a:xfrm>
        </p:spPr>
      </p:pic>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45</a:t>
            </a:fld>
            <a:endParaRPr lang="en-US"/>
          </a:p>
        </p:txBody>
      </p:sp>
    </p:spTree>
    <p:extLst>
      <p:ext uri="{BB962C8B-B14F-4D97-AF65-F5344CB8AC3E}">
        <p14:creationId xmlns:p14="http://schemas.microsoft.com/office/powerpoint/2010/main" val="20114865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Poster Bikes in Bern &amp; Zürich</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46</a:t>
            </a:fld>
            <a:endParaRPr lang="en-US"/>
          </a:p>
        </p:txBody>
      </p:sp>
      <p:pic>
        <p:nvPicPr>
          <p:cNvPr id="7" name="Picture 6"/>
          <p:cNvPicPr>
            <a:picLocks noChangeAspect="1"/>
          </p:cNvPicPr>
          <p:nvPr/>
        </p:nvPicPr>
        <p:blipFill>
          <a:blip r:embed="rId2"/>
          <a:stretch>
            <a:fillRect/>
          </a:stretch>
        </p:blipFill>
        <p:spPr>
          <a:xfrm>
            <a:off x="222249" y="758544"/>
            <a:ext cx="8226657" cy="5491849"/>
          </a:xfrm>
          <a:prstGeom prst="rect">
            <a:avLst/>
          </a:prstGeom>
        </p:spPr>
      </p:pic>
    </p:spTree>
    <p:extLst>
      <p:ext uri="{BB962C8B-B14F-4D97-AF65-F5344CB8AC3E}">
        <p14:creationId xmlns:p14="http://schemas.microsoft.com/office/powerpoint/2010/main" val="13871864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GPS Tracking </a:t>
            </a:r>
            <a:r>
              <a:rPr lang="de-CH" dirty="0" smtClean="0"/>
              <a:t>in Bern</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47</a:t>
            </a:fld>
            <a:endParaRPr lang="en-US"/>
          </a:p>
        </p:txBody>
      </p:sp>
      <p:pic>
        <p:nvPicPr>
          <p:cNvPr id="6" name="Picture 5"/>
          <p:cNvPicPr>
            <a:picLocks noChangeAspect="1"/>
          </p:cNvPicPr>
          <p:nvPr/>
        </p:nvPicPr>
        <p:blipFill>
          <a:blip r:embed="rId2"/>
          <a:stretch>
            <a:fillRect/>
          </a:stretch>
        </p:blipFill>
        <p:spPr>
          <a:xfrm>
            <a:off x="222250" y="733979"/>
            <a:ext cx="8709871" cy="5475436"/>
          </a:xfrm>
          <a:prstGeom prst="rect">
            <a:avLst/>
          </a:prstGeom>
        </p:spPr>
      </p:pic>
    </p:spTree>
    <p:extLst>
      <p:ext uri="{BB962C8B-B14F-4D97-AF65-F5344CB8AC3E}">
        <p14:creationId xmlns:p14="http://schemas.microsoft.com/office/powerpoint/2010/main" val="2021657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de-CH" dirty="0" smtClean="0"/>
              <a:t>Aufkleber</a:t>
            </a:r>
            <a:endParaRPr lang="de-CH" dirty="0"/>
          </a:p>
        </p:txBody>
      </p:sp>
      <p:sp>
        <p:nvSpPr>
          <p:cNvPr id="9" name="Subtitle 8"/>
          <p:cNvSpPr>
            <a:spLocks noGrp="1"/>
          </p:cNvSpPr>
          <p:nvPr>
            <p:ph type="subTitle" idx="1"/>
          </p:nvPr>
        </p:nvSpPr>
        <p:spPr/>
        <p:txBody>
          <a:bodyPr/>
          <a:lstStyle/>
          <a:p>
            <a:endParaRPr lang="de-CH"/>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48</a:t>
            </a:fld>
            <a:endParaRPr lang="en-US"/>
          </a:p>
        </p:txBody>
      </p:sp>
      <p:sp>
        <p:nvSpPr>
          <p:cNvPr id="6" name="TextBox 5"/>
          <p:cNvSpPr txBox="1"/>
          <p:nvPr/>
        </p:nvSpPr>
        <p:spPr>
          <a:xfrm>
            <a:off x="245327" y="3266865"/>
            <a:ext cx="5241073" cy="276999"/>
          </a:xfrm>
          <a:prstGeom prst="rect">
            <a:avLst/>
          </a:prstGeom>
          <a:solidFill>
            <a:schemeClr val="bg1">
              <a:lumMod val="95000"/>
            </a:schemeClr>
          </a:solidFill>
        </p:spPr>
        <p:txBody>
          <a:bodyPr wrap="square" rtlCol="0">
            <a:spAutoFit/>
          </a:bodyPr>
          <a:lstStyle/>
          <a:p>
            <a:r>
              <a:rPr lang="de-CH" sz="1200" dirty="0" smtClean="0"/>
              <a:t>Als Guerilla-Massnahme in Verbindung mit Poster Bikes</a:t>
            </a:r>
            <a:endParaRPr lang="de-CH" sz="1200" dirty="0"/>
          </a:p>
        </p:txBody>
      </p:sp>
    </p:spTree>
    <p:extLst>
      <p:ext uri="{BB962C8B-B14F-4D97-AF65-F5344CB8AC3E}">
        <p14:creationId xmlns:p14="http://schemas.microsoft.com/office/powerpoint/2010/main" val="9634244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Couvert Aufkleber</a:t>
            </a:r>
            <a:endParaRPr lang="de-CH"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 Sunrise</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3D8F6FD-800A-4758-9DFC-1C25E0618F0D}" type="slidenum">
              <a:rPr lang="en-US" smtClean="0">
                <a:solidFill>
                  <a:prstClr val="black">
                    <a:tint val="75000"/>
                  </a:prstClr>
                </a:solidFill>
              </a:rPr>
              <a:pPr/>
              <a:t>49</a:t>
            </a:fld>
            <a:endParaRPr lang="en-US">
              <a:solidFill>
                <a:prstClr val="black">
                  <a:tint val="75000"/>
                </a:prstClr>
              </a:solidFill>
            </a:endParaRPr>
          </a:p>
        </p:txBody>
      </p:sp>
      <p:pic>
        <p:nvPicPr>
          <p:cNvPr id="6" name="Picture 5"/>
          <p:cNvPicPr>
            <a:picLocks noChangeAspect="1"/>
          </p:cNvPicPr>
          <p:nvPr/>
        </p:nvPicPr>
        <p:blipFill>
          <a:blip r:embed="rId2"/>
          <a:stretch>
            <a:fillRect/>
          </a:stretch>
        </p:blipFill>
        <p:spPr>
          <a:xfrm>
            <a:off x="222250" y="756842"/>
            <a:ext cx="7284019" cy="5457270"/>
          </a:xfrm>
          <a:prstGeom prst="rect">
            <a:avLst/>
          </a:prstGeom>
          <a:ln>
            <a:solidFill>
              <a:schemeClr val="tx1"/>
            </a:solidFill>
          </a:ln>
        </p:spPr>
      </p:pic>
    </p:spTree>
    <p:extLst>
      <p:ext uri="{BB962C8B-B14F-4D97-AF65-F5344CB8AC3E}">
        <p14:creationId xmlns:p14="http://schemas.microsoft.com/office/powerpoint/2010/main" val="35023262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Aufkleber</a:t>
            </a:r>
            <a:endParaRPr lang="de-CH" dirty="0"/>
          </a:p>
        </p:txBody>
      </p:sp>
      <p:sp>
        <p:nvSpPr>
          <p:cNvPr id="4" name="Date Placeholder 3"/>
          <p:cNvSpPr>
            <a:spLocks noGrp="1"/>
          </p:cNvSpPr>
          <p:nvPr>
            <p:ph type="dt" sz="half" idx="10"/>
          </p:nvPr>
        </p:nvSpPr>
        <p:spPr/>
        <p:txBody>
          <a:bodyPr/>
          <a:lstStyle/>
          <a:p>
            <a:r>
              <a:rPr lang="en-US" smtClean="0"/>
              <a:t>© Sunrise</a:t>
            </a:r>
            <a:endParaRPr lang="en-US"/>
          </a:p>
        </p:txBody>
      </p:sp>
      <p:sp>
        <p:nvSpPr>
          <p:cNvPr id="5" name="Slide Number Placeholder 4"/>
          <p:cNvSpPr>
            <a:spLocks noGrp="1"/>
          </p:cNvSpPr>
          <p:nvPr>
            <p:ph type="sldNum" sz="quarter" idx="12"/>
          </p:nvPr>
        </p:nvSpPr>
        <p:spPr/>
        <p:txBody>
          <a:bodyPr/>
          <a:lstStyle/>
          <a:p>
            <a:fld id="{83D8F6FD-800A-4758-9DFC-1C25E0618F0D}" type="slidenum">
              <a:rPr lang="en-US" smtClean="0"/>
              <a:t>50</a:t>
            </a:fld>
            <a:endParaRPr lang="en-US"/>
          </a:p>
        </p:txBody>
      </p:sp>
      <p:pic>
        <p:nvPicPr>
          <p:cNvPr id="4098" name="Grafik 4" descr="image004"/>
          <p:cNvPicPr>
            <a:picLocks noChangeAspect="1" noChangeArrowheads="1"/>
          </p:cNvPicPr>
          <p:nvPr/>
        </p:nvPicPr>
        <p:blipFill rotWithShape="1">
          <a:blip r:embed="rId2">
            <a:extLst>
              <a:ext uri="{28A0092B-C50C-407E-A947-70E740481C1C}">
                <a14:useLocalDpi xmlns:a14="http://schemas.microsoft.com/office/drawing/2010/main" val="0"/>
              </a:ext>
            </a:extLst>
          </a:blip>
          <a:srcRect l="9532" r="16781" b="16909"/>
          <a:stretch/>
        </p:blipFill>
        <p:spPr bwMode="auto">
          <a:xfrm>
            <a:off x="4640580" y="992114"/>
            <a:ext cx="4246245" cy="3189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3" descr="image005"/>
          <p:cNvPicPr>
            <a:picLocks noChangeAspect="1" noChangeArrowheads="1"/>
          </p:cNvPicPr>
          <p:nvPr/>
        </p:nvPicPr>
        <p:blipFill rotWithShape="1">
          <a:blip r:embed="rId3">
            <a:extLst>
              <a:ext uri="{28A0092B-C50C-407E-A947-70E740481C1C}">
                <a14:useLocalDpi xmlns:a14="http://schemas.microsoft.com/office/drawing/2010/main" val="0"/>
              </a:ext>
            </a:extLst>
          </a:blip>
          <a:srcRect r="22226"/>
          <a:stretch/>
        </p:blipFill>
        <p:spPr bwMode="auto">
          <a:xfrm>
            <a:off x="222251" y="992460"/>
            <a:ext cx="4311649" cy="318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2" descr="image006"/>
          <p:cNvPicPr>
            <a:picLocks noChangeAspect="1" noChangeArrowheads="1"/>
          </p:cNvPicPr>
          <p:nvPr/>
        </p:nvPicPr>
        <p:blipFill rotWithShape="1">
          <a:blip r:embed="rId4">
            <a:extLst>
              <a:ext uri="{28A0092B-C50C-407E-A947-70E740481C1C}">
                <a14:useLocalDpi xmlns:a14="http://schemas.microsoft.com/office/drawing/2010/main" val="0"/>
              </a:ext>
            </a:extLst>
          </a:blip>
          <a:srcRect l="17933" r="7266" b="3154"/>
          <a:stretch/>
        </p:blipFill>
        <p:spPr bwMode="auto">
          <a:xfrm>
            <a:off x="222250" y="4221916"/>
            <a:ext cx="3673475" cy="210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64663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C_Design">
  <a:themeElements>
    <a:clrScheme name="RC_Color">
      <a:dk1>
        <a:sysClr val="windowText" lastClr="000000"/>
      </a:dk1>
      <a:lt1>
        <a:sysClr val="window" lastClr="FFFFFF"/>
      </a:lt1>
      <a:dk2>
        <a:srgbClr val="5D1049"/>
      </a:dk2>
      <a:lt2>
        <a:srgbClr val="FFFFFF"/>
      </a:lt2>
      <a:accent1>
        <a:srgbClr val="7D406D"/>
      </a:accent1>
      <a:accent2>
        <a:srgbClr val="DD493E"/>
      </a:accent2>
      <a:accent3>
        <a:srgbClr val="AE87A4"/>
      </a:accent3>
      <a:accent4>
        <a:srgbClr val="E98D86"/>
      </a:accent4>
      <a:accent5>
        <a:srgbClr val="CEB7C8"/>
      </a:accent5>
      <a:accent6>
        <a:srgbClr val="F2BAB6"/>
      </a:accent6>
      <a:hlink>
        <a:srgbClr val="5D1049"/>
      </a:hlink>
      <a:folHlink>
        <a:srgbClr val="AE87A4"/>
      </a:folHlink>
    </a:clrScheme>
    <a:fontScheme name="BC_Font">
      <a:majorFont>
        <a:latin typeface="Tahoma"/>
        <a:ea typeface=""/>
        <a:cs typeface=""/>
      </a:majorFont>
      <a:minorFont>
        <a:latin typeface="Tahoma"/>
        <a:ea typeface=""/>
        <a:cs typeface=""/>
      </a:minorFont>
    </a:fontScheme>
    <a:fmtScheme name="Frosted Glass">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m" id="{1B0DE1FD-46A6-4E40-A7AA-23E5698129B9}" vid="{31E7B49D-763A-4631-8F55-CAA93B9239B9}"/>
    </a:ext>
  </a:extLst>
</a:theme>
</file>

<file path=ppt/theme/theme2.xml><?xml version="1.0" encoding="utf-8"?>
<a:theme xmlns:a="http://schemas.openxmlformats.org/drawingml/2006/main" name="PPT Presentation">
  <a:themeElements>
    <a:clrScheme name="Presentation 2">
      <a:dk1>
        <a:srgbClr val="000000"/>
      </a:dk1>
      <a:lt1>
        <a:srgbClr val="FFFFFF"/>
      </a:lt1>
      <a:dk2>
        <a:srgbClr val="D41C0E"/>
      </a:dk2>
      <a:lt2>
        <a:srgbClr val="F6D2CF"/>
      </a:lt2>
      <a:accent1>
        <a:srgbClr val="FED941"/>
      </a:accent1>
      <a:accent2>
        <a:srgbClr val="FFA633"/>
      </a:accent2>
      <a:accent3>
        <a:srgbClr val="FFFFFF"/>
      </a:accent3>
      <a:accent4>
        <a:srgbClr val="000000"/>
      </a:accent4>
      <a:accent5>
        <a:srgbClr val="FEE9B0"/>
      </a:accent5>
      <a:accent6>
        <a:srgbClr val="E7962D"/>
      </a:accent6>
      <a:hlink>
        <a:srgbClr val="DD493E"/>
      </a:hlink>
      <a:folHlink>
        <a:srgbClr val="AA718B"/>
      </a:folHlink>
    </a:clrScheme>
    <a:fontScheme name="Presentatio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179388" marR="0" indent="-179388" algn="l" defTabSz="914400" rtl="0" eaLnBrk="0" fontAlgn="base" latinLnBrk="0" hangingPunct="0">
          <a:lnSpc>
            <a:spcPct val="100000"/>
          </a:lnSpc>
          <a:spcBef>
            <a:spcPct val="0"/>
          </a:spcBef>
          <a:spcAft>
            <a:spcPct val="50000"/>
          </a:spcAft>
          <a:buClr>
            <a:srgbClr val="D41C0E"/>
          </a:buClr>
          <a:buSzTx/>
          <a:buFontTx/>
          <a:buNone/>
          <a:tabLst>
            <a:tab pos="179388" algn="l"/>
          </a:tabLst>
          <a:defRPr kumimoji="0" lang="de-DE"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179388" marR="0" indent="-179388" algn="l" defTabSz="914400" rtl="0" eaLnBrk="0" fontAlgn="base" latinLnBrk="0" hangingPunct="0">
          <a:lnSpc>
            <a:spcPct val="100000"/>
          </a:lnSpc>
          <a:spcBef>
            <a:spcPct val="0"/>
          </a:spcBef>
          <a:spcAft>
            <a:spcPct val="50000"/>
          </a:spcAft>
          <a:buClr>
            <a:srgbClr val="D41C0E"/>
          </a:buClr>
          <a:buSzTx/>
          <a:buFontTx/>
          <a:buNone/>
          <a:tabLst>
            <a:tab pos="179388" algn="l"/>
          </a:tabLst>
          <a:defRPr kumimoji="0" lang="de-DE" sz="1800" b="0" i="0" u="none" strike="noStrike" cap="none" normalizeH="0" baseline="0" smtClean="0">
            <a:ln>
              <a:noFill/>
            </a:ln>
            <a:solidFill>
              <a:schemeClr val="tx1"/>
            </a:solidFill>
            <a:effectLst/>
            <a:latin typeface="Tahoma" charset="0"/>
          </a:defRPr>
        </a:defPPr>
      </a:lstStyle>
    </a:lnDef>
  </a:objectDefaults>
  <a:extraClrSchemeLst>
    <a:extraClrScheme>
      <a:clrScheme name="Presentation 1">
        <a:dk1>
          <a:srgbClr val="000000"/>
        </a:dk1>
        <a:lt1>
          <a:srgbClr val="FFFFFF"/>
        </a:lt1>
        <a:dk2>
          <a:srgbClr val="81888D"/>
        </a:dk2>
        <a:lt2>
          <a:srgbClr val="5F5F5F"/>
        </a:lt2>
        <a:accent1>
          <a:srgbClr val="111111"/>
        </a:accent1>
        <a:accent2>
          <a:srgbClr val="333333"/>
        </a:accent2>
        <a:accent3>
          <a:srgbClr val="FFFFFF"/>
        </a:accent3>
        <a:accent4>
          <a:srgbClr val="000000"/>
        </a:accent4>
        <a:accent5>
          <a:srgbClr val="AAAAAA"/>
        </a:accent5>
        <a:accent6>
          <a:srgbClr val="2D2D2D"/>
        </a:accent6>
        <a:hlink>
          <a:srgbClr val="B2B2B2"/>
        </a:hlink>
        <a:folHlink>
          <a:srgbClr val="808080"/>
        </a:folHlink>
      </a:clrScheme>
      <a:clrMap bg1="lt1" tx1="dk1" bg2="lt2" tx2="dk2" accent1="accent1" accent2="accent2" accent3="accent3" accent4="accent4" accent5="accent5" accent6="accent6" hlink="hlink" folHlink="folHlink"/>
    </a:extraClrScheme>
    <a:extraClrScheme>
      <a:clrScheme name="Presentation 2">
        <a:dk1>
          <a:srgbClr val="000000"/>
        </a:dk1>
        <a:lt1>
          <a:srgbClr val="FFFFFF"/>
        </a:lt1>
        <a:dk2>
          <a:srgbClr val="D41C0E"/>
        </a:dk2>
        <a:lt2>
          <a:srgbClr val="F6D2CF"/>
        </a:lt2>
        <a:accent1>
          <a:srgbClr val="FED941"/>
        </a:accent1>
        <a:accent2>
          <a:srgbClr val="FFA633"/>
        </a:accent2>
        <a:accent3>
          <a:srgbClr val="FFFFFF"/>
        </a:accent3>
        <a:accent4>
          <a:srgbClr val="000000"/>
        </a:accent4>
        <a:accent5>
          <a:srgbClr val="FEE9B0"/>
        </a:accent5>
        <a:accent6>
          <a:srgbClr val="E7962D"/>
        </a:accent6>
        <a:hlink>
          <a:srgbClr val="DD493E"/>
        </a:hlink>
        <a:folHlink>
          <a:srgbClr val="AA718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0</TotalTime>
  <Words>809</Words>
  <Application>Microsoft Office PowerPoint</Application>
  <PresentationFormat>Bildschirmpräsentation (4:3)</PresentationFormat>
  <Paragraphs>214</Paragraphs>
  <Slides>50</Slides>
  <Notes>1</Notes>
  <HiddenSlides>0</HiddenSlides>
  <MMClips>0</MMClips>
  <ScaleCrop>false</ScaleCrop>
  <HeadingPairs>
    <vt:vector size="8" baseType="variant">
      <vt:variant>
        <vt:lpstr>Verwendete Schriftarten</vt:lpstr>
      </vt:variant>
      <vt:variant>
        <vt:i4>4</vt:i4>
      </vt:variant>
      <vt:variant>
        <vt:lpstr>Design</vt:lpstr>
      </vt:variant>
      <vt:variant>
        <vt:i4>2</vt:i4>
      </vt:variant>
      <vt:variant>
        <vt:lpstr>Eingebettete OLE-Server</vt:lpstr>
      </vt:variant>
      <vt:variant>
        <vt:i4>1</vt:i4>
      </vt:variant>
      <vt:variant>
        <vt:lpstr>Folientitel</vt:lpstr>
      </vt:variant>
      <vt:variant>
        <vt:i4>50</vt:i4>
      </vt:variant>
    </vt:vector>
  </HeadingPairs>
  <TitlesOfParts>
    <vt:vector size="57" baseType="lpstr">
      <vt:lpstr>Arial</vt:lpstr>
      <vt:lpstr>Calibri</vt:lpstr>
      <vt:lpstr>Tahoma</vt:lpstr>
      <vt:lpstr>Wingdings</vt:lpstr>
      <vt:lpstr>RC_Design</vt:lpstr>
      <vt:lpstr>PPT Presentation</vt:lpstr>
      <vt:lpstr>think-cell Slide</vt:lpstr>
      <vt:lpstr>Aufklärungskampagne zu versteckten Kabelgebühren </vt:lpstr>
      <vt:lpstr>Übersicht der Massnahmen</vt:lpstr>
      <vt:lpstr>Präsentationstemplate</vt:lpstr>
      <vt:lpstr>Videos</vt:lpstr>
      <vt:lpstr>Casefilm</vt:lpstr>
      <vt:lpstr>Landingpage Screencast</vt:lpstr>
      <vt:lpstr>PoS Animation Mediamarkt</vt:lpstr>
      <vt:lpstr>Online Banner</vt:lpstr>
      <vt:lpstr>PowerPoint-Präsentation</vt:lpstr>
      <vt:lpstr>PowerPoint-Präsentation</vt:lpstr>
      <vt:lpstr>Social Media Kampagne</vt:lpstr>
      <vt:lpstr>Teaser Phase</vt:lpstr>
      <vt:lpstr>Launch Phase 1/2</vt:lpstr>
      <vt:lpstr>Launch Phase 2/2 – Lancierung in weiteren Sprachen</vt:lpstr>
      <vt:lpstr>Engagement Phase 1/2</vt:lpstr>
      <vt:lpstr>Engagement Phase 2/2: Eingereichte Bilder</vt:lpstr>
      <vt:lpstr>Konsumis Video vom Konsumentenforum</vt:lpstr>
      <vt:lpstr>Kampagnenvideo</vt:lpstr>
      <vt:lpstr>Newsletter</vt:lpstr>
      <vt:lpstr>Newsletter</vt:lpstr>
      <vt:lpstr>Direct Mailing</vt:lpstr>
      <vt:lpstr>Direct Mailing</vt:lpstr>
      <vt:lpstr>Informationsfolder (Direct Mailing)</vt:lpstr>
      <vt:lpstr>Kündigung der Kabeldienste</vt:lpstr>
      <vt:lpstr>Downloadbereich für Kündigungsschreiben</vt:lpstr>
      <vt:lpstr>Kündigungsschreiben bei Kabelanschluss ohne Abo</vt:lpstr>
      <vt:lpstr>Kündigungsschreiben für Mieter mit direkter Rechnung vom Kabelanbieter</vt:lpstr>
      <vt:lpstr>Kündigungsschreiben für Eigentümer</vt:lpstr>
      <vt:lpstr>Rechnungen / Bill Message</vt:lpstr>
      <vt:lpstr>Bill Message auf der Rechnung</vt:lpstr>
      <vt:lpstr>Poster</vt:lpstr>
      <vt:lpstr>Poster</vt:lpstr>
      <vt:lpstr>Zürich</vt:lpstr>
      <vt:lpstr>Zürich</vt:lpstr>
      <vt:lpstr>Zürich</vt:lpstr>
      <vt:lpstr>Bern</vt:lpstr>
      <vt:lpstr>Bern</vt:lpstr>
      <vt:lpstr>St. Gallen</vt:lpstr>
      <vt:lpstr>St. Gallen</vt:lpstr>
      <vt:lpstr>Poster Bikes</vt:lpstr>
      <vt:lpstr>Poster Bikes in Bern &amp; Zürich</vt:lpstr>
      <vt:lpstr>Poster Bikes in Bern &amp; Zürich</vt:lpstr>
      <vt:lpstr>Poster Bikes in Bern &amp; Zürich</vt:lpstr>
      <vt:lpstr>Poster Bikes in Bern &amp; Zürich</vt:lpstr>
      <vt:lpstr>Poster Bikes in Bern &amp; Zürich</vt:lpstr>
      <vt:lpstr>Poster Bikes in Bern &amp; Zürich</vt:lpstr>
      <vt:lpstr>GPS Tracking in Bern</vt:lpstr>
      <vt:lpstr>Aufkleber</vt:lpstr>
      <vt:lpstr>Couvert Aufkleber</vt:lpstr>
      <vt:lpstr>Aufkleber</vt:lpstr>
    </vt:vector>
  </TitlesOfParts>
  <Company>Sunrise Communications AG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Bikes - OOH Kampagne</dc:title>
  <dc:creator>Wendt, Joel</dc:creator>
  <cp:lastModifiedBy>Joel Wendt- AVANCE Gesellschaft für Marketing und Vertrieb mbH</cp:lastModifiedBy>
  <cp:revision>74</cp:revision>
  <dcterms:created xsi:type="dcterms:W3CDTF">2017-01-18T11:48:04Z</dcterms:created>
  <dcterms:modified xsi:type="dcterms:W3CDTF">2017-02-07T18:17:01Z</dcterms:modified>
</cp:coreProperties>
</file>